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306" r:id="rId2"/>
    <p:sldId id="417" r:id="rId3"/>
    <p:sldId id="461" r:id="rId4"/>
    <p:sldId id="308" r:id="rId5"/>
    <p:sldId id="333" r:id="rId6"/>
    <p:sldId id="334" r:id="rId7"/>
    <p:sldId id="335" r:id="rId8"/>
    <p:sldId id="336" r:id="rId9"/>
    <p:sldId id="332" r:id="rId10"/>
    <p:sldId id="418" r:id="rId11"/>
    <p:sldId id="420" r:id="rId12"/>
    <p:sldId id="447" r:id="rId13"/>
    <p:sldId id="464" r:id="rId14"/>
    <p:sldId id="367" r:id="rId15"/>
    <p:sldId id="382" r:id="rId16"/>
    <p:sldId id="371" r:id="rId17"/>
    <p:sldId id="372" r:id="rId18"/>
    <p:sldId id="383" r:id="rId19"/>
    <p:sldId id="384" r:id="rId20"/>
    <p:sldId id="385" r:id="rId21"/>
    <p:sldId id="373" r:id="rId22"/>
    <p:sldId id="404" r:id="rId23"/>
    <p:sldId id="381" r:id="rId24"/>
    <p:sldId id="386" r:id="rId25"/>
    <p:sldId id="380" r:id="rId26"/>
    <p:sldId id="387" r:id="rId27"/>
    <p:sldId id="402" r:id="rId28"/>
    <p:sldId id="463" r:id="rId29"/>
    <p:sldId id="400" r:id="rId30"/>
    <p:sldId id="423" r:id="rId31"/>
    <p:sldId id="311" r:id="rId32"/>
    <p:sldId id="312" r:id="rId33"/>
    <p:sldId id="462" r:id="rId34"/>
    <p:sldId id="351" r:id="rId35"/>
    <p:sldId id="353" r:id="rId36"/>
    <p:sldId id="354" r:id="rId37"/>
    <p:sldId id="355" r:id="rId38"/>
    <p:sldId id="356" r:id="rId39"/>
    <p:sldId id="357" r:id="rId40"/>
    <p:sldId id="358" r:id="rId41"/>
    <p:sldId id="364" r:id="rId42"/>
    <p:sldId id="359" r:id="rId43"/>
    <p:sldId id="360" r:id="rId44"/>
    <p:sldId id="365" r:id="rId45"/>
    <p:sldId id="361" r:id="rId46"/>
    <p:sldId id="366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6482" autoAdjust="0"/>
  </p:normalViewPr>
  <p:slideViewPr>
    <p:cSldViewPr>
      <p:cViewPr varScale="1">
        <p:scale>
          <a:sx n="81" d="100"/>
          <a:sy n="81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FC05-9394-4A65-9DF8-3E05B5C7733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1A03-E19B-4F82-9895-A923F6C4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18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21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24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Ale </a:t>
            </a:r>
            <a:r>
              <a:rPr lang="en-US" dirty="0" err="1"/>
              <a:t>samozrejme</a:t>
            </a:r>
            <a:r>
              <a:rPr lang="en-US" dirty="0"/>
              <a:t> </a:t>
            </a:r>
            <a:r>
              <a:rPr lang="en-US" dirty="0" err="1"/>
              <a:t>nechceme</a:t>
            </a:r>
            <a:r>
              <a:rPr lang="en-US" dirty="0"/>
              <a:t> </a:t>
            </a:r>
            <a:r>
              <a:rPr lang="en-US" dirty="0" err="1"/>
              <a:t>nase</a:t>
            </a:r>
            <a:r>
              <a:rPr lang="en-US" dirty="0"/>
              <a:t> know-how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vyvazet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a proto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zalozili</a:t>
            </a:r>
            <a:r>
              <a:rPr lang="en-US" dirty="0"/>
              <a:t> </a:t>
            </a:r>
            <a:r>
              <a:rPr lang="en-US" dirty="0" err="1"/>
              <a:t>domaci</a:t>
            </a:r>
            <a:r>
              <a:rPr lang="en-US" dirty="0"/>
              <a:t> </a:t>
            </a:r>
            <a:r>
              <a:rPr lang="en-US" dirty="0" err="1"/>
              <a:t>firmu</a:t>
            </a:r>
            <a:r>
              <a:rPr lang="en-US" dirty="0"/>
              <a:t>, </a:t>
            </a:r>
            <a:r>
              <a:rPr lang="en-US" dirty="0" err="1"/>
              <a:t>ktera</a:t>
            </a:r>
            <a:r>
              <a:rPr lang="en-US" dirty="0"/>
              <a:t> </a:t>
            </a:r>
            <a:r>
              <a:rPr lang="en-US" dirty="0" err="1"/>
              <a:t>vyviji</a:t>
            </a:r>
            <a:r>
              <a:rPr lang="en-US" dirty="0"/>
              <a:t> </a:t>
            </a:r>
            <a:r>
              <a:rPr lang="en-US" dirty="0" err="1"/>
              <a:t>renderovaci</a:t>
            </a:r>
            <a:r>
              <a:rPr lang="en-US" dirty="0"/>
              <a:t> software </a:t>
            </a:r>
            <a:r>
              <a:rPr lang="en-US" dirty="0" err="1"/>
              <a:t>jmenem</a:t>
            </a:r>
            <a:r>
              <a:rPr lang="en-US" dirty="0"/>
              <a:t> Corona Renderer.</a:t>
            </a:r>
          </a:p>
          <a:p>
            <a:r>
              <a:rPr lang="en-US" dirty="0" err="1"/>
              <a:t>Hlavnim</a:t>
            </a:r>
            <a:r>
              <a:rPr lang="en-US" dirty="0"/>
              <a:t> </a:t>
            </a:r>
            <a:r>
              <a:rPr lang="en-US" dirty="0" err="1"/>
              <a:t>vyvojarem</a:t>
            </a:r>
            <a:r>
              <a:rPr lang="en-US" dirty="0"/>
              <a:t> a </a:t>
            </a:r>
            <a:r>
              <a:rPr lang="en-US" dirty="0" err="1"/>
              <a:t>tahounem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baseline="0" dirty="0"/>
              <a:t> je </a:t>
            </a:r>
            <a:r>
              <a:rPr lang="en-US" baseline="0" dirty="0" err="1"/>
              <a:t>nas</a:t>
            </a:r>
            <a:r>
              <a:rPr lang="en-US" baseline="0" dirty="0"/>
              <a:t> </a:t>
            </a:r>
            <a:r>
              <a:rPr lang="en-US" baseline="0" dirty="0" err="1"/>
              <a:t>byvaly</a:t>
            </a:r>
            <a:r>
              <a:rPr lang="en-US" baseline="0" dirty="0"/>
              <a:t> </a:t>
            </a:r>
            <a:r>
              <a:rPr lang="en-US" baseline="0" dirty="0" err="1"/>
              <a:t>doktorand</a:t>
            </a:r>
            <a:r>
              <a:rPr lang="en-US" baseline="0" dirty="0"/>
              <a:t> </a:t>
            </a:r>
            <a:r>
              <a:rPr lang="en-US" baseline="0" dirty="0" err="1"/>
              <a:t>Ondra</a:t>
            </a:r>
            <a:r>
              <a:rPr lang="en-US" baseline="0" dirty="0"/>
              <a:t> </a:t>
            </a:r>
            <a:r>
              <a:rPr lang="en-US" baseline="0" dirty="0" err="1"/>
              <a:t>Karlik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teto</a:t>
            </a:r>
            <a:r>
              <a:rPr lang="en-US" baseline="0" dirty="0"/>
              <a:t> </a:t>
            </a:r>
            <a:r>
              <a:rPr lang="en-US" baseline="0" dirty="0" err="1"/>
              <a:t>fotce</a:t>
            </a:r>
            <a:r>
              <a:rPr lang="en-US" baseline="0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4.wmf"/><Relationship Id="rId3" Type="http://schemas.openxmlformats.org/officeDocument/2006/relationships/image" Target="../media/image16.jpeg"/><Relationship Id="rId21" Type="http://schemas.openxmlformats.org/officeDocument/2006/relationships/oleObject" Target="../embeddings/oleObject7.bin"/><Relationship Id="rId7" Type="http://schemas.openxmlformats.org/officeDocument/2006/relationships/image" Target="../media/image21.wmf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jpeg"/><Relationship Id="rId24" Type="http://schemas.openxmlformats.org/officeDocument/2006/relationships/image" Target="../media/image27.wmf"/><Relationship Id="rId5" Type="http://schemas.openxmlformats.org/officeDocument/2006/relationships/image" Target="../media/image18.jpe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7.jpe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76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46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 – </a:t>
            </a:r>
            <a:br>
              <a:rPr lang="cs-CZ" b="1" dirty="0"/>
            </a:br>
            <a:r>
              <a:rPr lang="en-US" b="1" dirty="0"/>
              <a:t>Rendering equation and its solution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Path tracing sketch</a:t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989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</a:t>
            </a:r>
            <a:r>
              <a:rPr lang="en-US" dirty="0"/>
              <a:t>, we need to calculate </a:t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(r</a:t>
            </a:r>
            <a:r>
              <a:rPr lang="en-US" dirty="0"/>
              <a:t>ay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), - 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for all directions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/>
              <a:t> </a:t>
            </a:r>
            <a:r>
              <a:rPr lang="en-US" dirty="0"/>
              <a:t>around </a:t>
            </a:r>
            <a:r>
              <a:rPr lang="en-US" i="1" dirty="0"/>
              <a:t>x.</a:t>
            </a:r>
            <a:endParaRPr lang="cs-CZ" i="1" dirty="0">
              <a:latin typeface="Symbol" pitchFamily="18" charset="2"/>
            </a:endParaRPr>
          </a:p>
          <a:p>
            <a:endParaRPr lang="en-US" dirty="0"/>
          </a:p>
          <a:p>
            <a:r>
              <a:rPr lang="en-US" dirty="0"/>
              <a:t>At each intersected point, we need to do the same recursively.</a:t>
            </a:r>
            <a:endParaRPr lang="cs-CZ" dirty="0">
              <a:latin typeface="Symbol" pitchFamily="18" charset="2"/>
            </a:endParaRP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498851" y="6059414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6019801" y="4690989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3851920" y="4149576"/>
            <a:ext cx="1440159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4579939" y="5195814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4548188" y="4200377"/>
            <a:ext cx="1471611" cy="995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4579939" y="5875264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4435476" y="5916539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4579939" y="5987977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4548189" y="5851452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4383089" y="6008614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5948364" y="5195814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5842001" y="5191052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5786439" y="5191052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5908676" y="4998964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5813426" y="5091039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602">
            <a:off x="2081338" y="5109209"/>
            <a:ext cx="851967" cy="8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2922589" y="5700639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41870863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>
              <a:buNone/>
            </a:pPr>
            <a:r>
              <a:rPr lang="en-US" sz="2000" b="1" dirty="0" err="1"/>
              <a:t>estimateLin</a:t>
            </a:r>
            <a:r>
              <a:rPr lang="en-US" sz="2000" b="1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l-GR" sz="2000" b="1" dirty="0"/>
              <a:t>):</a:t>
            </a:r>
            <a:r>
              <a:rPr lang="en-US" sz="2000" b="1" dirty="0"/>
              <a:t>		</a:t>
            </a:r>
            <a:r>
              <a:rPr lang="en-US" sz="2000" dirty="0">
                <a:solidFill>
                  <a:srgbClr val="00B050"/>
                </a:solidFill>
              </a:rPr>
              <a:t>// radiance incident at </a:t>
            </a:r>
            <a:r>
              <a:rPr lang="en-US" sz="2000" i="1" dirty="0">
                <a:solidFill>
                  <a:srgbClr val="00B050"/>
                </a:solidFill>
              </a:rPr>
              <a:t>x</a:t>
            </a:r>
            <a:r>
              <a:rPr lang="en-US" sz="2000" dirty="0">
                <a:solidFill>
                  <a:srgbClr val="00B050"/>
                </a:solidFill>
              </a:rPr>
              <a:t> from direction </a:t>
            </a:r>
            <a:r>
              <a:rPr lang="el-GR" sz="2000" dirty="0">
                <a:solidFill>
                  <a:srgbClr val="00B050"/>
                </a:solidFill>
              </a:rPr>
              <a:t>ω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i="1" dirty="0"/>
              <a:t>y</a:t>
            </a:r>
            <a:r>
              <a:rPr lang="en-US" sz="2000" dirty="0"/>
              <a:t> = </a:t>
            </a:r>
            <a:r>
              <a:rPr lang="en-US" sz="2000" dirty="0" err="1"/>
              <a:t>findNearestIntersection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if (no intersection)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backgroud.getLe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// emitted radiance from </a:t>
            </a:r>
            <a:r>
              <a:rPr lang="en-US" sz="2000" dirty="0" err="1">
                <a:solidFill>
                  <a:srgbClr val="00B050"/>
                </a:solidFill>
              </a:rPr>
              <a:t>envmap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/>
              <a:t>	else</a:t>
            </a:r>
            <a:endParaRPr lang="el-GR" sz="2000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	</a:t>
            </a:r>
            <a:r>
              <a:rPr lang="en-US" sz="2000" dirty="0" err="1"/>
              <a:t>getLe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 + </a:t>
            </a:r>
            <a:r>
              <a:rPr lang="cs-CZ" sz="2000" dirty="0"/>
              <a:t>	</a:t>
            </a:r>
            <a:r>
              <a:rPr lang="en-US" sz="2000" dirty="0"/>
              <a:t>         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emitted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r>
              <a:rPr lang="en-US" sz="2000" dirty="0">
                <a:solidFill>
                  <a:srgbClr val="00B050"/>
                </a:solidFill>
              </a:rPr>
              <a:t> (if </a:t>
            </a:r>
            <a:r>
              <a:rPr lang="en-US" sz="2000" i="1" dirty="0">
                <a:solidFill>
                  <a:srgbClr val="00B050"/>
                </a:solidFill>
              </a:rPr>
              <a:t>y</a:t>
            </a:r>
            <a:r>
              <a:rPr lang="en-US" sz="2000" dirty="0">
                <a:solidFill>
                  <a:srgbClr val="00B050"/>
                </a:solidFill>
              </a:rPr>
              <a:t> is on a light)</a:t>
            </a:r>
            <a:endParaRPr lang="cs-CZ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	estimate</a:t>
            </a:r>
            <a:r>
              <a:rPr lang="cs-CZ" sz="2000" dirty="0"/>
              <a:t>Lr</a:t>
            </a:r>
            <a:r>
              <a:rPr lang="en-US" sz="2000" dirty="0" err="1"/>
              <a:t>efl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reflected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endParaRPr lang="el-GR" sz="2000" dirty="0">
              <a:solidFill>
                <a:srgbClr val="00B050"/>
              </a:solidFill>
            </a:endParaRP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estimate</a:t>
            </a:r>
            <a:r>
              <a:rPr lang="cs-CZ" sz="2000" b="1" dirty="0"/>
              <a:t>Lr</a:t>
            </a:r>
            <a:r>
              <a:rPr lang="en-US" sz="2000" b="1" dirty="0" err="1"/>
              <a:t>efl</a:t>
            </a:r>
            <a:r>
              <a:rPr lang="en-US" sz="2000" b="1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l-GR" sz="2000" b="1" dirty="0"/>
              <a:t>):</a:t>
            </a:r>
            <a:r>
              <a:rPr lang="en-US" sz="2000" b="1" dirty="0"/>
              <a:t>	 </a:t>
            </a:r>
            <a:endParaRPr lang="el-GR" sz="2000" b="1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[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 </a:t>
            </a:r>
            <a:r>
              <a:rPr lang="en-US" sz="2000" dirty="0"/>
              <a:t>, pdf] </a:t>
            </a:r>
            <a:r>
              <a:rPr lang="el-GR" sz="2000" dirty="0"/>
              <a:t>= </a:t>
            </a:r>
            <a:r>
              <a:rPr lang="cs-CZ" sz="2000" dirty="0"/>
              <a:t>gen</a:t>
            </a:r>
            <a:r>
              <a:rPr lang="en-US" sz="2000" dirty="0"/>
              <a:t>Random</a:t>
            </a:r>
            <a:r>
              <a:rPr lang="cs-CZ" sz="2000" dirty="0" err="1"/>
              <a:t>Dir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n-US" sz="2000" dirty="0"/>
              <a:t>);	         </a:t>
            </a:r>
            <a:r>
              <a:rPr lang="en-US" sz="2000" dirty="0">
                <a:solidFill>
                  <a:srgbClr val="00B050"/>
                </a:solidFill>
              </a:rPr>
              <a:t>// e.g. BRDF imp. sampling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estimateLin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) </a:t>
            </a:r>
            <a:r>
              <a:rPr lang="en-US" sz="2000" dirty="0"/>
              <a:t>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, ω</a:t>
            </a:r>
            <a:r>
              <a:rPr lang="en-US" sz="2000" baseline="-25000" dirty="0"/>
              <a:t>out</a:t>
            </a:r>
            <a:r>
              <a:rPr lang="el-GR" sz="2000" dirty="0"/>
              <a:t>) *</a:t>
            </a:r>
            <a:r>
              <a:rPr lang="en-US" sz="2000" dirty="0"/>
              <a:t> dot(</a:t>
            </a:r>
            <a:r>
              <a:rPr lang="en-US" sz="2000" b="1" dirty="0" err="1"/>
              <a:t>n</a:t>
            </a:r>
            <a:r>
              <a:rPr lang="en-US" sz="2000" i="1" baseline="-25000" dirty="0" err="1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n-US" sz="2000" dirty="0"/>
              <a:t>) / pdf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AE860C-C9DE-44FB-AB1D-DBF40FD397B9}"/>
              </a:ext>
            </a:extLst>
          </p:cNvPr>
          <p:cNvSpPr/>
          <p:nvPr/>
        </p:nvSpPr>
        <p:spPr>
          <a:xfrm>
            <a:off x="135560" y="1202783"/>
            <a:ext cx="2393631" cy="4869820"/>
          </a:xfrm>
          <a:custGeom>
            <a:avLst/>
            <a:gdLst>
              <a:gd name="connsiteX0" fmla="*/ 2393631 w 2393631"/>
              <a:gd name="connsiteY0" fmla="*/ 4400349 h 4869820"/>
              <a:gd name="connsiteX1" fmla="*/ 885844 w 2393631"/>
              <a:gd name="connsiteY1" fmla="*/ 4808911 h 4869820"/>
              <a:gd name="connsiteX2" fmla="*/ 127087 w 2393631"/>
              <a:gd name="connsiteY2" fmla="*/ 3242757 h 4869820"/>
              <a:gd name="connsiteX3" fmla="*/ 78449 w 2393631"/>
              <a:gd name="connsiteY3" fmla="*/ 402281 h 4869820"/>
              <a:gd name="connsiteX4" fmla="*/ 915027 w 2393631"/>
              <a:gd name="connsiteY4" fmla="*/ 22902 h 4869820"/>
              <a:gd name="connsiteX5" fmla="*/ 1343044 w 2393631"/>
              <a:gd name="connsiteY5" fmla="*/ 421736 h 4869820"/>
              <a:gd name="connsiteX6" fmla="*/ 1343044 w 2393631"/>
              <a:gd name="connsiteY6" fmla="*/ 421736 h 48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31" h="4869820">
                <a:moveTo>
                  <a:pt x="2393631" y="4400349"/>
                </a:moveTo>
                <a:cubicBezTo>
                  <a:pt x="1828616" y="4701096"/>
                  <a:pt x="1263601" y="5001843"/>
                  <a:pt x="885844" y="4808911"/>
                </a:cubicBezTo>
                <a:cubicBezTo>
                  <a:pt x="508087" y="4615979"/>
                  <a:pt x="261653" y="3977195"/>
                  <a:pt x="127087" y="3242757"/>
                </a:cubicBezTo>
                <a:cubicBezTo>
                  <a:pt x="-7479" y="2508319"/>
                  <a:pt x="-52874" y="938924"/>
                  <a:pt x="78449" y="402281"/>
                </a:cubicBezTo>
                <a:cubicBezTo>
                  <a:pt x="209772" y="-134362"/>
                  <a:pt x="704261" y="19660"/>
                  <a:pt x="915027" y="22902"/>
                </a:cubicBezTo>
                <a:cubicBezTo>
                  <a:pt x="1125793" y="26144"/>
                  <a:pt x="1343044" y="421736"/>
                  <a:pt x="1343044" y="421736"/>
                </a:cubicBezTo>
                <a:lnTo>
                  <a:pt x="1343044" y="421736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BE17-75EA-430E-ACEA-2EDB6C82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210D-25D2-446C-BD70-4295D9C7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argue more rigorously why the recursive path tracing actually solves the rendering equation…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0D342-BAB6-4C4A-864A-1146987E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30049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operator form of the RE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form the </a:t>
            </a:r>
            <a:r>
              <a:rPr lang="en-US" dirty="0" err="1"/>
              <a:t>Fredholm</a:t>
            </a:r>
            <a:r>
              <a:rPr lang="en-US" dirty="0"/>
              <a:t> integral equation of the 2</a:t>
            </a:r>
            <a:r>
              <a:rPr lang="en-US" baseline="30000" dirty="0"/>
              <a:t>nd</a:t>
            </a:r>
            <a:r>
              <a:rPr lang="en-US" dirty="0"/>
              <a:t> kind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r>
              <a:rPr lang="en-US" dirty="0"/>
              <a:t>Rendering equation</a:t>
            </a:r>
            <a:r>
              <a:rPr lang="cs-CZ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30B4D70D-3A54-49DC-AF6D-ABB6B174835D}"/>
                  </a:ext>
                </a:extLst>
              </p:cNvPr>
              <p:cNvSpPr txBox="1"/>
              <p:nvPr/>
            </p:nvSpPr>
            <p:spPr bwMode="auto">
              <a:xfrm>
                <a:off x="2087724" y="2087389"/>
                <a:ext cx="5004556" cy="866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30B4D70D-3A54-49DC-AF6D-ABB6B1748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724" y="2087389"/>
                <a:ext cx="5004556" cy="866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 is a </a:t>
            </a:r>
            <a:r>
              <a:rPr lang="en-US" dirty="0" err="1"/>
              <a:t>Fredhom</a:t>
            </a:r>
            <a:r>
              <a:rPr lang="en-US" dirty="0"/>
              <a:t> integral equation of the 2</a:t>
            </a:r>
            <a:r>
              <a:rPr lang="en-US" baseline="30000" dirty="0"/>
              <a:t>nd</a:t>
            </a:r>
            <a:r>
              <a:rPr lang="en-US" dirty="0"/>
              <a:t> kind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348" name="Object 4"/>
              <p:cNvSpPr txBox="1"/>
              <p:nvPr/>
            </p:nvSpPr>
            <p:spPr bwMode="auto">
              <a:xfrm>
                <a:off x="72008" y="4869160"/>
                <a:ext cx="9252520" cy="866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), −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534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8" y="4869160"/>
                <a:ext cx="9252520" cy="866775"/>
              </a:xfrm>
              <a:prstGeom prst="rect">
                <a:avLst/>
              </a:prstGeom>
              <a:blipFill>
                <a:blip r:embed="rId5"/>
                <a:stretch>
                  <a:fillRect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5496" y="2263031"/>
            <a:ext cx="5472608" cy="3398217"/>
            <a:chOff x="35496" y="2263031"/>
            <a:chExt cx="5472608" cy="3398217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212976"/>
              <a:ext cx="1463862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unknown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function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1720" y="2276872"/>
              <a:ext cx="79208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81128" y="2263031"/>
              <a:ext cx="8034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63031"/>
            <a:ext cx="6912768" cy="3398217"/>
            <a:chOff x="1475656" y="2263031"/>
            <a:chExt cx="6912768" cy="3398217"/>
          </a:xfrm>
        </p:grpSpPr>
        <p:sp>
          <p:nvSpPr>
            <p:cNvPr id="8" name="TextBox 7"/>
            <p:cNvSpPr txBox="1"/>
            <p:nvPr/>
          </p:nvSpPr>
          <p:spPr>
            <a:xfrm>
              <a:off x="3474589" y="3212976"/>
              <a:ext cx="1457451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known 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functions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736304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77347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8099" y="2263031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38689" y="2214291"/>
            <a:ext cx="3725799" cy="3518965"/>
            <a:chOff x="5238689" y="2214291"/>
            <a:chExt cx="3725799" cy="3518965"/>
          </a:xfrm>
        </p:grpSpPr>
        <p:sp>
          <p:nvSpPr>
            <p:cNvPr id="9" name="TextBox 8"/>
            <p:cNvSpPr txBox="1"/>
            <p:nvPr/>
          </p:nvSpPr>
          <p:spPr>
            <a:xfrm>
              <a:off x="5814753" y="3212976"/>
              <a:ext cx="1421543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equation</a:t>
              </a:r>
            </a:p>
            <a:p>
              <a:pPr algn="ctr"/>
              <a:r>
                <a:rPr lang="en-US" sz="2400" dirty="0">
                  <a:latin typeface="+mj-lt"/>
                </a:rPr>
                <a:t>“</a:t>
              </a:r>
              <a:r>
                <a:rPr lang="cs-CZ" sz="2400" dirty="0">
                  <a:latin typeface="+mj-lt"/>
                </a:rPr>
                <a:t>kernel</a:t>
              </a:r>
              <a:r>
                <a:rPr lang="en-US" sz="2400" dirty="0">
                  <a:latin typeface="+mj-lt"/>
                </a:rPr>
                <a:t>”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38689" y="2214291"/>
              <a:ext cx="1576411" cy="7493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38437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operators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530725"/>
          </a:xfrm>
        </p:spPr>
        <p:txBody>
          <a:bodyPr/>
          <a:lstStyle/>
          <a:p>
            <a:pPr marL="457200" indent="-457200"/>
            <a:r>
              <a:rPr lang="en-US" dirty="0"/>
              <a:t>Linear operators </a:t>
            </a:r>
            <a:r>
              <a:rPr lang="en-US" b="1" dirty="0"/>
              <a:t>act </a:t>
            </a:r>
            <a:r>
              <a:rPr lang="en-US" dirty="0"/>
              <a:t>on functions</a:t>
            </a:r>
            <a:endParaRPr lang="cs-CZ" dirty="0"/>
          </a:p>
          <a:p>
            <a:pPr marL="914400" lvl="1" indent="-342900"/>
            <a:r>
              <a:rPr lang="en-US" dirty="0"/>
              <a:t>(as matrices act on vectors)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The operator is </a:t>
            </a:r>
            <a:r>
              <a:rPr lang="en-US" b="1" dirty="0"/>
              <a:t>linear </a:t>
            </a:r>
            <a:r>
              <a:rPr lang="en-US" dirty="0"/>
              <a:t>if the “acting” is a linear operation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Examples of linear operators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EA872-8B89-4121-887F-A05FD9612C6C}"/>
                  </a:ext>
                </a:extLst>
              </p:cNvPr>
              <p:cNvSpPr txBox="1"/>
              <p:nvPr/>
            </p:nvSpPr>
            <p:spPr>
              <a:xfrm>
                <a:off x="1495187" y="2274372"/>
                <a:ext cx="2518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EA872-8B89-4121-887F-A05FD9612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7" y="2274372"/>
                <a:ext cx="2518446" cy="369332"/>
              </a:xfrm>
              <a:prstGeom prst="rect">
                <a:avLst/>
              </a:prstGeom>
              <a:blipFill>
                <a:blip r:embed="rId2"/>
                <a:stretch>
                  <a:fillRect l="-242" r="-169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E738-6AAE-4641-AAB1-43355C952DEE}"/>
                  </a:ext>
                </a:extLst>
              </p:cNvPr>
              <p:cNvSpPr txBox="1"/>
              <p:nvPr/>
            </p:nvSpPr>
            <p:spPr>
              <a:xfrm>
                <a:off x="1495187" y="3572786"/>
                <a:ext cx="48485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E738-6AAE-4641-AAB1-43355C95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7" y="3572786"/>
                <a:ext cx="4848507" cy="369332"/>
              </a:xfrm>
              <a:prstGeom prst="rect">
                <a:avLst/>
              </a:prstGeom>
              <a:blipFill>
                <a:blip r:embed="rId3"/>
                <a:stretch>
                  <a:fillRect r="-62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FCE82-0699-4BA0-81A1-B2D7DE4B8E9B}"/>
                  </a:ext>
                </a:extLst>
              </p:cNvPr>
              <p:cNvSpPr txBox="1"/>
              <p:nvPr/>
            </p:nvSpPr>
            <p:spPr>
              <a:xfrm>
                <a:off x="1495187" y="5564706"/>
                <a:ext cx="436901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FCE82-0699-4BA0-81A1-B2D7DE4B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7" y="5564706"/>
                <a:ext cx="4369017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524FC9-256A-4F70-8FB9-3362D2F8A4CC}"/>
                  </a:ext>
                </a:extLst>
              </p:cNvPr>
              <p:cNvSpPr txBox="1"/>
              <p:nvPr/>
            </p:nvSpPr>
            <p:spPr>
              <a:xfrm>
                <a:off x="1501124" y="4725008"/>
                <a:ext cx="277518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524FC9-256A-4F70-8FB9-3362D2F8A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24" y="4725008"/>
                <a:ext cx="2775183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operator</a:t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6" name="Object 6"/>
              <p:cNvSpPr txBox="1"/>
              <p:nvPr/>
            </p:nvSpPr>
            <p:spPr bwMode="auto">
              <a:xfrm>
                <a:off x="107505" y="1671638"/>
                <a:ext cx="9036496" cy="73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nary>
                        <m:naryPr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94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5" y="1671638"/>
                <a:ext cx="9036496" cy="731837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Rendering equation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8" name="Object 6"/>
              <p:cNvSpPr txBox="1"/>
              <p:nvPr/>
            </p:nvSpPr>
            <p:spPr bwMode="auto">
              <a:xfrm>
                <a:off x="3048000" y="3573463"/>
                <a:ext cx="3048000" cy="8016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numCol="1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7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573463"/>
                <a:ext cx="3048000" cy="801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the RE in the operator form</a:t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Rendering equation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Formal solution</a:t>
            </a: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unusable in practice</a:t>
            </a:r>
            <a:r>
              <a:rPr lang="cs-CZ" sz="2400" dirty="0">
                <a:latin typeface="+mj-lt"/>
              </a:rPr>
              <a:t> – </a:t>
            </a:r>
            <a:r>
              <a:rPr lang="en-US" sz="2400" dirty="0">
                <a:latin typeface="+mj-lt"/>
              </a:rPr>
              <a:t>the inverse cannot be explicitly calculated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8" name="Object 6"/>
              <p:cNvSpPr txBox="1"/>
              <p:nvPr/>
            </p:nvSpPr>
            <p:spPr bwMode="auto">
              <a:xfrm>
                <a:off x="3500438" y="2133600"/>
                <a:ext cx="2143125" cy="52546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438" y="2133600"/>
                <a:ext cx="2143125" cy="525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160" name="Object 8"/>
              <p:cNvSpPr txBox="1"/>
              <p:nvPr/>
            </p:nvSpPr>
            <p:spPr bwMode="auto">
              <a:xfrm>
                <a:off x="3275856" y="3860800"/>
                <a:ext cx="2592288" cy="52546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16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3860800"/>
                <a:ext cx="2592288" cy="525463"/>
              </a:xfrm>
              <a:prstGeom prst="rect">
                <a:avLst/>
              </a:prstGeom>
              <a:blipFill>
                <a:blip r:embed="rId4"/>
                <a:stretch>
                  <a:fillRect b="-5376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161" name="Object 9"/>
              <p:cNvSpPr txBox="1"/>
              <p:nvPr/>
            </p:nvSpPr>
            <p:spPr bwMode="auto">
              <a:xfrm>
                <a:off x="3275856" y="4630738"/>
                <a:ext cx="2592288" cy="55403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16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630738"/>
                <a:ext cx="2592288" cy="554037"/>
              </a:xfrm>
              <a:prstGeom prst="rect">
                <a:avLst/>
              </a:prstGeom>
              <a:blipFill>
                <a:blip r:embed="rId5"/>
                <a:stretch>
                  <a:fillRect b="-4124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75856" y="4568825"/>
            <a:ext cx="2592288" cy="688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substitution</a:t>
            </a:r>
            <a:r>
              <a:rPr lang="cs-CZ" dirty="0"/>
              <a:t> </a:t>
            </a:r>
            <a:r>
              <a:rPr lang="cs-CZ" i="1" dirty="0"/>
              <a:t>L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en-US" i="1" dirty="0"/>
              <a:t>n</a:t>
            </a:r>
            <a:r>
              <a:rPr lang="en-US" dirty="0"/>
              <a:t>-fold repetition yields the </a:t>
            </a:r>
            <a:r>
              <a:rPr lang="cs-CZ" dirty="0"/>
              <a:t>Neumann</a:t>
            </a:r>
            <a:r>
              <a:rPr lang="en-US" dirty="0"/>
              <a:t> series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Object 2"/>
              <p:cNvSpPr txBox="1"/>
              <p:nvPr/>
            </p:nvSpPr>
            <p:spPr bwMode="auto">
              <a:xfrm>
                <a:off x="3091656" y="2060848"/>
                <a:ext cx="2960688" cy="1944415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𝑇𝐿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656" y="2060848"/>
                <a:ext cx="2960688" cy="19444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Object 3"/>
              <p:cNvSpPr txBox="1"/>
              <p:nvPr/>
            </p:nvSpPr>
            <p:spPr bwMode="auto">
              <a:xfrm>
                <a:off x="3003054" y="4957763"/>
                <a:ext cx="3137892" cy="9921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3054" y="4957763"/>
                <a:ext cx="3137892" cy="992187"/>
              </a:xfrm>
              <a:prstGeom prst="rect">
                <a:avLst/>
              </a:prstGeom>
              <a:blipFill>
                <a:blip r:embed="rId3"/>
                <a:stretch>
                  <a:fillRect b="-3550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7888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Goal: Global illumination (</a:t>
            </a:r>
            <a:r>
              <a:rPr lang="cs-CZ" dirty="0"/>
              <a:t>GI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4253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Global</a:t>
            </a:r>
            <a:r>
              <a:rPr lang="cs-CZ" sz="2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direct 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indirect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sz="2200" kern="0" dirty="0">
                <a:latin typeface="+mn-lt"/>
              </a:rPr>
              <a:t>Direct illumination</a:t>
            </a:r>
            <a:endParaRPr kumimoji="0" lang="cs-CZ" sz="2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3552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:r>
                  <a:rPr lang="cs-CZ" i="1" dirty="0"/>
                  <a:t>T</a:t>
                </a:r>
                <a:r>
                  <a:rPr lang="cs-CZ" dirty="0"/>
                  <a:t> </a:t>
                </a:r>
                <a:r>
                  <a:rPr lang="en-US" dirty="0"/>
                  <a:t>is a </a:t>
                </a:r>
                <a:r>
                  <a:rPr lang="en-US" b="1" dirty="0"/>
                  <a:t>contraction</a:t>
                </a:r>
                <a:r>
                  <a:rPr lang="cs-CZ" dirty="0"/>
                  <a:t> (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which holds for the RE</a:t>
                </a:r>
                <a:r>
                  <a:rPr lang="cs-CZ" dirty="0"/>
                  <a:t>), </a:t>
                </a:r>
                <a:r>
                  <a:rPr lang="en-US" dirty="0"/>
                  <a:t>then</a:t>
                </a:r>
                <a:endParaRPr lang="cs-CZ" dirty="0"/>
              </a:p>
              <a:p>
                <a:endParaRPr lang="cs-CZ" i="1" dirty="0"/>
              </a:p>
              <a:p>
                <a:endParaRPr lang="cs-CZ" i="1" dirty="0"/>
              </a:p>
              <a:p>
                <a:endParaRPr lang="cs-CZ" i="1" dirty="0"/>
              </a:p>
              <a:p>
                <a:r>
                  <a:rPr lang="en-US" b="1" dirty="0"/>
                  <a:t>Solution of the rendering equation</a:t>
                </a:r>
                <a:r>
                  <a:rPr lang="cs-CZ" dirty="0"/>
                  <a:t> </a:t>
                </a:r>
                <a:r>
                  <a:rPr lang="en-US" dirty="0"/>
                  <a:t>is then given by </a:t>
                </a:r>
                <a:endParaRPr lang="cs-CZ" dirty="0"/>
              </a:p>
              <a:p>
                <a:endParaRPr lang="cs-CZ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107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Object 2"/>
              <p:cNvSpPr txBox="1"/>
              <p:nvPr/>
            </p:nvSpPr>
            <p:spPr bwMode="auto">
              <a:xfrm>
                <a:off x="3363119" y="2613472"/>
                <a:ext cx="2417762" cy="671512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3119" y="2613472"/>
                <a:ext cx="2417762" cy="671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Object 3"/>
              <p:cNvSpPr txBox="1"/>
              <p:nvPr/>
            </p:nvSpPr>
            <p:spPr bwMode="auto">
              <a:xfrm>
                <a:off x="3243660" y="4437112"/>
                <a:ext cx="2656680" cy="9921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660" y="4437112"/>
                <a:ext cx="2656680" cy="992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206971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A different derivation of the Neumann series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/>
              <a:t>Formal solution of the rendering equation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Proposition</a:t>
            </a:r>
            <a:endParaRPr lang="cs-CZ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Proof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80" name="Object 4"/>
              <p:cNvSpPr txBox="1"/>
              <p:nvPr/>
            </p:nvSpPr>
            <p:spPr bwMode="auto">
              <a:xfrm>
                <a:off x="2555479" y="3357563"/>
                <a:ext cx="4033043" cy="525462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1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479" y="3357563"/>
                <a:ext cx="4033043" cy="52546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181" name="Object 5"/>
              <p:cNvSpPr txBox="1"/>
              <p:nvPr/>
            </p:nvSpPr>
            <p:spPr bwMode="auto">
              <a:xfrm>
                <a:off x="703263" y="4473575"/>
                <a:ext cx="8229600" cy="190775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)∘(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)∘(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+...)−(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1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63" y="4473575"/>
                <a:ext cx="8229600" cy="1907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182" name="Object 6"/>
              <p:cNvSpPr txBox="1"/>
              <p:nvPr/>
            </p:nvSpPr>
            <p:spPr bwMode="auto">
              <a:xfrm>
                <a:off x="3178250" y="2227263"/>
                <a:ext cx="2787501" cy="55403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1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8250" y="2227263"/>
                <a:ext cx="2787501" cy="554037"/>
              </a:xfrm>
              <a:prstGeom prst="rect">
                <a:avLst/>
              </a:prstGeom>
              <a:blipFill>
                <a:blip r:embed="rId5"/>
                <a:stretch>
                  <a:fillRect b="-4124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Solution</a:t>
            </a:r>
            <a:r>
              <a:rPr lang="cs-CZ" dirty="0"/>
              <a:t>: Neumann</a:t>
            </a:r>
            <a:r>
              <a:rPr lang="en-US" dirty="0"/>
              <a:t> series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1065213" y="4383088"/>
                <a:ext cx="7621587" cy="84613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  =  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…</a:t>
                </a:r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213" y="4383088"/>
                <a:ext cx="7621587" cy="846137"/>
              </a:xfrm>
              <a:prstGeom prst="rect">
                <a:avLst/>
              </a:prstGeom>
              <a:blipFill>
                <a:blip r:embed="rId2"/>
                <a:stretch>
                  <a:fillRect t="-6207"/>
                </a:stretch>
              </a:blip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7"/>
              <p:cNvSpPr txBox="1"/>
              <p:nvPr/>
            </p:nvSpPr>
            <p:spPr bwMode="auto">
              <a:xfrm>
                <a:off x="2734067" y="2636838"/>
                <a:ext cx="3451225" cy="8016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 +  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4067" y="2636838"/>
                <a:ext cx="3451225" cy="801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 bwMode="auto">
              <a:xfrm>
                <a:off x="2770188" y="1700213"/>
                <a:ext cx="3451225" cy="80168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 +  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0188" y="1700213"/>
                <a:ext cx="3451225" cy="8016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304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approximation</a:t>
            </a:r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2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3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4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5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6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7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8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9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Progressive approximation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/>
              <a:t>Each application of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corresponds to one step of reflection &amp; light propagation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05" name="Object 5"/>
              <p:cNvSpPr txBox="1"/>
              <p:nvPr/>
            </p:nvSpPr>
            <p:spPr bwMode="auto">
              <a:xfrm>
                <a:off x="1331913" y="2727325"/>
                <a:ext cx="6567487" cy="84613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920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727325"/>
                <a:ext cx="6567487" cy="846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3761" y="4315743"/>
            <a:ext cx="1298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emission</a:t>
            </a: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33" y="3429000"/>
            <a:ext cx="430739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3351" y="5301208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direct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illumination</a:t>
            </a: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3" y="3501008"/>
            <a:ext cx="29273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one-bounce</a:t>
            </a:r>
            <a:r>
              <a:rPr lang="cs-CZ" sz="2200" dirty="0">
                <a:latin typeface="+mj-lt"/>
              </a:rPr>
              <a:t>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indirect illumination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two-bounce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indirect illumination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9" y="3356992"/>
            <a:ext cx="115683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45960" y="2636912"/>
            <a:ext cx="2966651" cy="3918049"/>
            <a:chOff x="745960" y="2636912"/>
            <a:chExt cx="2966651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588883" cy="7318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5960" y="6093296"/>
              <a:ext cx="2475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dirty="0" err="1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shading</a:t>
              </a:r>
            </a:p>
          </p:txBody>
        </p:sp>
        <p:cxnSp>
          <p:nvCxnSpPr>
            <p:cNvPr id="30" name="Straight Arrow Connector 29"/>
            <p:cNvCxnSpPr>
              <a:cxnSpLocks/>
              <a:stCxn id="28" idx="0"/>
              <a:endCxn id="27" idx="2"/>
            </p:cNvCxnSpPr>
            <p:nvPr/>
          </p:nvCxnSpPr>
          <p:spPr>
            <a:xfrm flipV="1">
              <a:off x="1983639" y="3368724"/>
              <a:ext cx="934531" cy="272457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Contractivity</a:t>
            </a:r>
            <a:r>
              <a:rPr lang="en-US" dirty="0"/>
              <a:t> of </a:t>
            </a:r>
            <a:r>
              <a:rPr lang="cs-CZ" i="1" dirty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Holds for all physically correct models</a:t>
            </a:r>
            <a:endParaRPr lang="cs-CZ" dirty="0"/>
          </a:p>
          <a:p>
            <a:pPr lvl="1"/>
            <a:r>
              <a:rPr lang="en-US" dirty="0"/>
              <a:t>Follows from the conservation of energy</a:t>
            </a:r>
            <a:endParaRPr lang="cs-CZ" dirty="0"/>
          </a:p>
          <a:p>
            <a:endParaRPr lang="en-US" dirty="0"/>
          </a:p>
          <a:p>
            <a:r>
              <a:rPr lang="en-US" dirty="0"/>
              <a:t>It means that repetitive application of the operator lower the remaining light energy </a:t>
            </a:r>
            <a:r>
              <a:rPr lang="cs-CZ" dirty="0"/>
              <a:t>(</a:t>
            </a:r>
            <a:r>
              <a:rPr lang="en-US" dirty="0"/>
              <a:t>makes sense, since reflection/refraction cannot create energy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en-US" dirty="0"/>
              <a:t>Scenes with white or highly specular surfaces</a:t>
            </a:r>
            <a:endParaRPr lang="cs-CZ" dirty="0"/>
          </a:p>
          <a:p>
            <a:pPr lvl="1"/>
            <a:r>
              <a:rPr lang="en-US" dirty="0"/>
              <a:t>reflectivity close to </a:t>
            </a:r>
            <a:r>
              <a:rPr lang="cs-CZ" dirty="0"/>
              <a:t>1</a:t>
            </a:r>
          </a:p>
          <a:p>
            <a:pPr lvl="1"/>
            <a:r>
              <a:rPr lang="en-US" dirty="0"/>
              <a:t>to achieve convergence, we need to simulate more bounces of light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Alright, so what have we achieved?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replaced an integral equation by a sum of simple integrals</a:t>
            </a:r>
            <a:endParaRPr lang="cs-CZ" dirty="0"/>
          </a:p>
          <a:p>
            <a:r>
              <a:rPr lang="en-US" dirty="0"/>
              <a:t>Great, we know how to calculate integrals numerically</a:t>
            </a:r>
            <a:r>
              <a:rPr lang="cs-CZ" dirty="0"/>
              <a:t> </a:t>
            </a:r>
            <a:r>
              <a:rPr lang="en-US" dirty="0"/>
              <a:t>(the Monte Carlo method), which means that we know how to solve the RE, and that means that we can render images, yay!</a:t>
            </a:r>
            <a:endParaRPr lang="cs-CZ" dirty="0"/>
          </a:p>
          <a:p>
            <a:r>
              <a:rPr lang="en-US" dirty="0"/>
              <a:t>Recursive application to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corresponds to the recursive ray tracing from the camera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kt 4"/>
              <p:cNvSpPr txBox="1"/>
              <p:nvPr/>
            </p:nvSpPr>
            <p:spPr bwMode="auto">
              <a:xfrm>
                <a:off x="1043608" y="2078038"/>
                <a:ext cx="2808610" cy="525462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bjek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078038"/>
                <a:ext cx="2808610" cy="525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kt 5"/>
              <p:cNvSpPr txBox="1"/>
              <p:nvPr/>
            </p:nvSpPr>
            <p:spPr bwMode="auto">
              <a:xfrm>
                <a:off x="5432425" y="1844675"/>
                <a:ext cx="2163911" cy="99218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bjek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425" y="1844675"/>
                <a:ext cx="2163911" cy="992188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1547664" y="1157843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Rendering </a:t>
            </a:r>
          </a:p>
          <a:p>
            <a:pPr algn="ctr"/>
            <a:r>
              <a:rPr lang="en-US" sz="2400" dirty="0">
                <a:latin typeface="+mj-lt"/>
              </a:rPr>
              <a:t>equation</a:t>
            </a:r>
            <a:endParaRPr lang="cs-CZ" sz="24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1157843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Solution through the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Neumann series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vs. recursion</a:t>
            </a:r>
            <a:r>
              <a:rPr lang="cs-CZ" dirty="0"/>
              <a:t>: </a:t>
            </a:r>
            <a:r>
              <a:rPr lang="en-US" dirty="0"/>
              <a:t>Same thing, depends on how we look at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Paths in a high-dimensional path space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Recursive solution of a series of nested (hemi)spherical integrals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66" name="Object 2"/>
              <p:cNvSpPr txBox="1"/>
              <p:nvPr/>
            </p:nvSpPr>
            <p:spPr bwMode="auto">
              <a:xfrm>
                <a:off x="1331913" y="2133600"/>
                <a:ext cx="6567487" cy="84613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046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133600"/>
                <a:ext cx="6567487" cy="846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Object 3"/>
              <p:cNvSpPr txBox="1"/>
              <p:nvPr/>
            </p:nvSpPr>
            <p:spPr bwMode="auto">
              <a:xfrm>
                <a:off x="1247775" y="4283075"/>
                <a:ext cx="6880225" cy="80168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04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775" y="4283075"/>
                <a:ext cx="6880225" cy="801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</a:t>
            </a:r>
            <a:r>
              <a:rPr lang="en-US" dirty="0"/>
              <a:t>, we need to calculate </a:t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(r</a:t>
            </a:r>
            <a:r>
              <a:rPr lang="en-US" dirty="0"/>
              <a:t>ay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), - 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for all directions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/>
              <a:t> </a:t>
            </a:r>
            <a:r>
              <a:rPr lang="en-US" dirty="0"/>
              <a:t>around </a:t>
            </a:r>
            <a:r>
              <a:rPr lang="en-US" i="1" dirty="0"/>
              <a:t>x.</a:t>
            </a:r>
            <a:endParaRPr lang="cs-CZ" i="1" dirty="0">
              <a:latin typeface="Symbol" pitchFamily="18" charset="2"/>
            </a:endParaRPr>
          </a:p>
          <a:p>
            <a:endParaRPr lang="en-US" dirty="0"/>
          </a:p>
          <a:p>
            <a:r>
              <a:rPr lang="en-US" dirty="0"/>
              <a:t>At each intersected point, we need to do the same recursively.</a:t>
            </a:r>
            <a:endParaRPr lang="cs-CZ" dirty="0">
              <a:latin typeface="Symbol" pitchFamily="18" charset="2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sp>
        <p:nvSpPr>
          <p:cNvPr id="22" name="TextovéPole 1">
            <a:extLst>
              <a:ext uri="{FF2B5EF4-FFF2-40B4-BE49-F238E27FC236}">
                <a16:creationId xmlns:a16="http://schemas.microsoft.com/office/drawing/2014/main" id="{8F37DB53-6CD8-4D76-A7F9-60633F89D03C}"/>
              </a:ext>
            </a:extLst>
          </p:cNvPr>
          <p:cNvSpPr txBox="1"/>
          <p:nvPr/>
        </p:nvSpPr>
        <p:spPr>
          <a:xfrm>
            <a:off x="5553122" y="3411196"/>
            <a:ext cx="35060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We’ve seen this already, right? </a:t>
            </a:r>
          </a:p>
          <a:p>
            <a:r>
              <a:rPr lang="en-US" dirty="0">
                <a:latin typeface="+mj-lt"/>
              </a:rPr>
              <a:t>But unlike at the beginning of </a:t>
            </a:r>
          </a:p>
          <a:p>
            <a:r>
              <a:rPr lang="en-US" dirty="0">
                <a:latin typeface="+mj-lt"/>
              </a:rPr>
              <a:t>the lecture, by now we know this</a:t>
            </a:r>
          </a:p>
          <a:p>
            <a:r>
              <a:rPr lang="en-US" dirty="0">
                <a:latin typeface="+mj-lt"/>
              </a:rPr>
              <a:t>actually solves the RE.</a:t>
            </a:r>
            <a:endParaRPr lang="cs-CZ" dirty="0">
              <a:latin typeface="+mj-lt"/>
            </a:endParaRPr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7BF57C8C-8B0F-47A1-82B9-053BD103F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851" y="6059414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E699EE6C-50EB-416D-913E-0AC331319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1" y="4690989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DD5799EF-9736-42F4-9B90-82D09CDA52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920" y="4149576"/>
            <a:ext cx="1440159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EFC5FCB4-DEB1-49F2-B6DA-9C77D9C37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939" y="5195814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B0D71835-08ED-4DDE-9AFF-283D1E3C6F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8188" y="4200377"/>
            <a:ext cx="1471611" cy="995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4C92E36D-9D00-4A30-A624-8B1D11A75C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939" y="5875264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51552192-A0EC-4F03-865E-41F8F88E36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35476" y="5916539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B39F1815-5EDB-4B61-9F7A-5A409BE8E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939" y="5987977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9A42F383-F394-47EF-8C00-D27DCA4743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8189" y="5851452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C91ABBCD-5E19-4FA3-84FC-AA63CB05D5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3089" y="6008614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029E636F-367C-4BB3-BD60-70143BAEE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8364" y="5195814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17812E3C-BCE7-4DCB-8A63-4BC6A2AB6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2001" y="5191052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id="{AF32A38E-1B60-4E9F-AE25-4C5AEFE6D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5191052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5C2B4201-55C1-4744-B6A0-0613F99C4C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8676" y="4998964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F43166FC-B4E7-4196-BFDD-002A062A43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13426" y="5091039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" name="Picture 27" descr="camera">
            <a:extLst>
              <a:ext uri="{FF2B5EF4-FFF2-40B4-BE49-F238E27FC236}">
                <a16:creationId xmlns:a16="http://schemas.microsoft.com/office/drawing/2014/main" id="{BFB31CD8-B4C4-4E6C-8071-A1134E6E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602">
            <a:off x="2081338" y="5109209"/>
            <a:ext cx="851967" cy="8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28">
            <a:extLst>
              <a:ext uri="{FF2B5EF4-FFF2-40B4-BE49-F238E27FC236}">
                <a16:creationId xmlns:a16="http://schemas.microsoft.com/office/drawing/2014/main" id="{8D5548E4-DC96-4F8C-ABAE-F6B52063C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2589" y="5700639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29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/>
              <a:t>Path tracing, v. 2012, Arnold </a:t>
            </a:r>
            <a:r>
              <a:rPr lang="cs-CZ" dirty="0" err="1"/>
              <a:t>Renderer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  <a:endParaRPr lang="en-US" altLang="en-US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j-lt"/>
              </a:rPr>
              <a:t>©</a:t>
            </a:r>
            <a:r>
              <a:rPr lang="en-US" dirty="0">
                <a:latin typeface="+mj-lt"/>
              </a:rPr>
              <a:t> 2012 Columbia Pictures Industries,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4644516" cy="23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F2C48AFF-8FC0-44A9-B3AF-887E3076240B}"/>
                  </a:ext>
                </a:extLst>
              </p:cNvPr>
              <p:cNvSpPr txBox="1"/>
              <p:nvPr/>
            </p:nvSpPr>
            <p:spPr bwMode="auto">
              <a:xfrm>
                <a:off x="935597" y="4653136"/>
                <a:ext cx="7272807" cy="10081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F2C48AFF-8FC0-44A9-B3AF-887E3076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597" y="4653136"/>
                <a:ext cx="7272807" cy="1008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28147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5445224"/>
            <a:ext cx="2086280" cy="4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152"/>
            <a:ext cx="914674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58538-40A7-44C3-90CA-BBCBAD76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955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Angular</a:t>
            </a:r>
            <a:r>
              <a:rPr lang="en-US" b="1" dirty="0"/>
              <a:t> and </a:t>
            </a:r>
            <a:r>
              <a:rPr lang="en-US" b="1" u="sng" dirty="0"/>
              <a:t>Area</a:t>
            </a:r>
            <a:r>
              <a:rPr lang="en-US" b="1" dirty="0"/>
              <a:t> form of the rendering equation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24002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Angular</a:t>
            </a:r>
            <a:r>
              <a:rPr lang="en-US" dirty="0"/>
              <a:t> integral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Integral over the hemisphere in incoming directions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2D5CFE7C-BD4D-478A-9B65-6E79951DE0C6}"/>
                  </a:ext>
                </a:extLst>
              </p:cNvPr>
              <p:cNvSpPr txBox="1"/>
              <p:nvPr/>
            </p:nvSpPr>
            <p:spPr bwMode="auto">
              <a:xfrm>
                <a:off x="457200" y="2708920"/>
                <a:ext cx="8856984" cy="12993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ray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),−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2D5CFE7C-BD4D-478A-9B65-6E79951D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08920"/>
                <a:ext cx="8856984" cy="1299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1236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1254-A0D1-42ED-8EEF-47ECF60B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</a:t>
            </a:r>
            <a:r>
              <a:rPr lang="en-US" u="sng" dirty="0"/>
              <a:t>from angular to area </a:t>
            </a:r>
            <a:r>
              <a:rPr lang="en-US" dirty="0"/>
              <a:t>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52A5-5157-48BD-B061-51A9029D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Change-of-variables applied to the angular form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2769A-5DAA-47FB-9D08-67539E7F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id="{2D7BE48F-6E39-4019-96C1-01C83003A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9648" y="3839848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5" name="Object 15">
                        <a:extLst>
                          <a:ext uri="{FF2B5EF4-FFF2-40B4-BE49-F238E27FC236}">
                            <a16:creationId xmlns:a16="http://schemas.microsoft.com/office/drawing/2014/main" id="{2D7BE48F-6E39-4019-96C1-01C83003A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648" y="3839848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" descr="da_to_domega">
            <a:extLst>
              <a:ext uri="{FF2B5EF4-FFF2-40B4-BE49-F238E27FC236}">
                <a16:creationId xmlns:a16="http://schemas.microsoft.com/office/drawing/2014/main" id="{CF24672E-8ED9-40C7-A173-73B3F0E1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109" y="278887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1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integral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Area form</a:t>
            </a:r>
          </a:p>
          <a:p>
            <a:pPr lvl="1"/>
            <a:r>
              <a:rPr lang="en-US" dirty="0"/>
              <a:t>Integral over the scene surface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6" name="Object 4"/>
              <p:cNvSpPr txBox="1"/>
              <p:nvPr/>
            </p:nvSpPr>
            <p:spPr bwMode="auto">
              <a:xfrm>
                <a:off x="661988" y="2565400"/>
                <a:ext cx="7798444" cy="12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91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988" y="2565400"/>
                <a:ext cx="7798444" cy="12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 bwMode="auto">
              <a:xfrm>
                <a:off x="2389808" y="5028076"/>
                <a:ext cx="3694360" cy="992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808" y="5028076"/>
                <a:ext cx="3694360" cy="992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828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visibility</a:t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1 </a:t>
            </a:r>
            <a:r>
              <a:rPr lang="cs-CZ" sz="2400" dirty="0">
                <a:latin typeface="+mj-lt"/>
              </a:rPr>
              <a:t>… </a:t>
            </a:r>
            <a:r>
              <a:rPr lang="en-US" sz="2400" i="1" dirty="0">
                <a:latin typeface="+mj-lt"/>
              </a:rPr>
              <a:t>y</a:t>
            </a:r>
            <a:r>
              <a:rPr lang="en-US" sz="2400" dirty="0">
                <a:latin typeface="+mj-lt"/>
              </a:rPr>
              <a:t> visible from </a:t>
            </a:r>
            <a:r>
              <a:rPr lang="cs-CZ" sz="2400" i="1" dirty="0">
                <a:latin typeface="+mj-lt"/>
              </a:rPr>
              <a:t>x</a:t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… </a:t>
            </a:r>
            <a:r>
              <a:rPr lang="en-US" sz="2400" dirty="0">
                <a:latin typeface="+mj-lt"/>
              </a:rPr>
              <a:t>otherwise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72860" y="4525044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geometry term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492896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89040"/>
            <a:ext cx="216024" cy="44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867" y="4221088"/>
            <a:ext cx="198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scene surface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573016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236988" y="3573016"/>
            <a:ext cx="695052" cy="9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52812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228184" y="4293096"/>
            <a:ext cx="158417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69006326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integral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Sum up radiance contributions from all </a:t>
            </a:r>
            <a:r>
              <a:rPr lang="en-US" u="sng" dirty="0"/>
              <a:t>directions</a:t>
            </a:r>
            <a:endParaRPr lang="cs-CZ" u="sng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For each direction, find the nearest surface by ray tracing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Implementation in stochastic path tracing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given </a:t>
            </a:r>
            <a:r>
              <a:rPr lang="en-US" i="1" dirty="0"/>
              <a:t>x</a:t>
            </a:r>
            <a:r>
              <a:rPr lang="cs-CZ" dirty="0"/>
              <a:t>, </a:t>
            </a:r>
            <a:r>
              <a:rPr lang="en-US" dirty="0"/>
              <a:t>generate random direction(s), for each find the nearest intersection, return the outgoing radiance at that intersection and multiply it with the cosine-weighted BRDF.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312607829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integral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Sum up contributions from </a:t>
            </a:r>
            <a:r>
              <a:rPr lang="en-US" u="sng" dirty="0"/>
              <a:t>all other points</a:t>
            </a:r>
            <a:r>
              <a:rPr lang="en-US" dirty="0"/>
              <a:t> on the scene surface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en-US" dirty="0"/>
              <a:t>Contribution added only if visible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Implementation in stochastic path tracing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randomly point </a:t>
            </a:r>
            <a:r>
              <a:rPr lang="en-US" i="1" dirty="0"/>
              <a:t>y</a:t>
            </a:r>
            <a:r>
              <a:rPr lang="cs-CZ" dirty="0"/>
              <a:t> </a:t>
            </a:r>
            <a:r>
              <a:rPr lang="en-US" dirty="0"/>
              <a:t>on scene geometry (e.g. on a light source)</a:t>
            </a:r>
            <a:r>
              <a:rPr lang="cs-CZ" dirty="0"/>
              <a:t>. </a:t>
            </a:r>
            <a:r>
              <a:rPr lang="en-US" dirty="0"/>
              <a:t>Test visibility between </a:t>
            </a:r>
            <a:r>
              <a:rPr lang="cs-CZ" i="1" dirty="0"/>
              <a:t>x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i="1" dirty="0"/>
              <a:t>y</a:t>
            </a:r>
            <a:r>
              <a:rPr lang="cs-CZ" dirty="0"/>
              <a:t>. </a:t>
            </a:r>
            <a:r>
              <a:rPr lang="en-US" dirty="0"/>
              <a:t>If mutually visible</a:t>
            </a:r>
            <a:r>
              <a:rPr lang="cs-CZ" dirty="0"/>
              <a:t>, </a:t>
            </a:r>
            <a:r>
              <a:rPr lang="en-US" dirty="0"/>
              <a:t>add the outgoing radiance at </a:t>
            </a:r>
            <a:r>
              <a:rPr lang="cs-CZ" i="1" dirty="0"/>
              <a:t>y</a:t>
            </a:r>
            <a:r>
              <a:rPr lang="cs-CZ" dirty="0"/>
              <a:t> </a:t>
            </a:r>
            <a:r>
              <a:rPr lang="en-US" dirty="0"/>
              <a:t>modulated by the geometry factor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Typical use</a:t>
            </a:r>
            <a:r>
              <a:rPr lang="cs-CZ" dirty="0"/>
              <a:t>: </a:t>
            </a:r>
            <a:r>
              <a:rPr lang="en-US" b="1" dirty="0"/>
              <a:t>direct illumination calculation</a:t>
            </a:r>
            <a:r>
              <a:rPr lang="en-US" dirty="0"/>
              <a:t> for area light 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60794022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Local illumination</a:t>
            </a:r>
            <a:r>
              <a:rPr lang="cs-CZ" dirty="0"/>
              <a:t> (</a:t>
            </a:r>
            <a:r>
              <a:rPr lang="cs-CZ" dirty="0" err="1"/>
              <a:t>OpenGL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Only point sources, integral becomes a sum</a:t>
            </a:r>
            <a:endParaRPr lang="cs-CZ" dirty="0"/>
          </a:p>
          <a:p>
            <a:pPr lvl="1"/>
            <a:r>
              <a:rPr lang="en-US" dirty="0"/>
              <a:t>Does not calculate equilibrium radiance, is not really a solution of the RE</a:t>
            </a:r>
            <a:endParaRPr lang="cs-CZ" dirty="0"/>
          </a:p>
          <a:p>
            <a:endParaRPr lang="en-US" b="1" dirty="0"/>
          </a:p>
          <a:p>
            <a:r>
              <a:rPr lang="en-US" b="1" dirty="0"/>
              <a:t>Finite element methods</a:t>
            </a:r>
            <a:r>
              <a:rPr lang="cs-CZ" dirty="0"/>
              <a:t> (</a:t>
            </a:r>
            <a:r>
              <a:rPr lang="en-US" dirty="0"/>
              <a:t>radiosity</a:t>
            </a:r>
            <a:r>
              <a:rPr lang="cs-CZ" dirty="0"/>
              <a:t>) </a:t>
            </a:r>
            <a:r>
              <a:rPr lang="en-US" dirty="0"/>
              <a:t>[</a:t>
            </a:r>
            <a:r>
              <a:rPr lang="cs-CZ" dirty="0"/>
              <a:t>Goral, ’84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Discretize scene surface</a:t>
            </a:r>
            <a:r>
              <a:rPr lang="cs-CZ" dirty="0"/>
              <a:t> (</a:t>
            </a:r>
            <a:r>
              <a:rPr lang="en-US" dirty="0"/>
              <a:t>finite elements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Disregard directionality of reflections: everything is assumed to be diffuse</a:t>
            </a:r>
            <a:endParaRPr lang="cs-CZ" dirty="0"/>
          </a:p>
          <a:p>
            <a:pPr lvl="1"/>
            <a:r>
              <a:rPr lang="en-US" dirty="0"/>
              <a:t>Cannot reproduce glossy reflections</a:t>
            </a:r>
            <a:endParaRPr lang="cs-CZ" dirty="0">
              <a:latin typeface="Times New Roman CE" charset="-18"/>
            </a:endParaRP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45144059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Ray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Whitted</a:t>
            </a:r>
            <a:r>
              <a:rPr lang="cs-CZ" dirty="0"/>
              <a:t>, ’80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Direct illumination on diffuse and glossy surfaces due to point sources</a:t>
            </a:r>
          </a:p>
          <a:p>
            <a:pPr lvl="1"/>
            <a:r>
              <a:rPr lang="en-US" dirty="0"/>
              <a:t>Indirect illumination only on ideal mirror reflection / refractions</a:t>
            </a:r>
            <a:endParaRPr lang="cs-CZ" dirty="0"/>
          </a:p>
          <a:p>
            <a:pPr lvl="1"/>
            <a:r>
              <a:rPr lang="en-US" dirty="0"/>
              <a:t>Cannot calculate indirect illumination on diffuse and glossy scenes, soft shadows etc.</a:t>
            </a:r>
            <a:r>
              <a:rPr lang="cs-CZ" dirty="0"/>
              <a:t> …</a:t>
            </a:r>
          </a:p>
          <a:p>
            <a:pPr lvl="1"/>
            <a:endParaRPr lang="cs-CZ" dirty="0"/>
          </a:p>
          <a:p>
            <a:r>
              <a:rPr lang="en-US" b="1" dirty="0"/>
              <a:t>Distributed ray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Cook</a:t>
            </a:r>
            <a:r>
              <a:rPr lang="cs-CZ" dirty="0"/>
              <a:t>, ’8</a:t>
            </a:r>
            <a:r>
              <a:rPr lang="en-US" dirty="0"/>
              <a:t>4]</a:t>
            </a:r>
            <a:endParaRPr lang="cs-CZ" dirty="0"/>
          </a:p>
          <a:p>
            <a:pPr lvl="1"/>
            <a:r>
              <a:rPr lang="en-US" dirty="0"/>
              <a:t>Estimate the local reflection using the MC method</a:t>
            </a:r>
          </a:p>
          <a:p>
            <a:pPr lvl="1"/>
            <a:r>
              <a:rPr lang="en-US" dirty="0"/>
              <a:t>Can calculate soft shadows, glossy reflections, camera defocus blur, etc.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360240973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Path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Kajiya</a:t>
            </a:r>
            <a:r>
              <a:rPr lang="cs-CZ" dirty="0"/>
              <a:t>, ’86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True solution of the RE via the Monte Carlo method</a:t>
            </a:r>
          </a:p>
          <a:p>
            <a:pPr lvl="1"/>
            <a:r>
              <a:rPr lang="en-US" dirty="0"/>
              <a:t>Tracing of random paths (random walks) from the camera</a:t>
            </a:r>
          </a:p>
          <a:p>
            <a:pPr lvl="1"/>
            <a:r>
              <a:rPr lang="en-US" dirty="0"/>
              <a:t>Can calculate indirect illumination of higher order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37375477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9C8716-D237-497F-A3D1-70981D4B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shading point </a:t>
            </a:r>
            <a:r>
              <a:rPr lang="en-US" i="1" dirty="0"/>
              <a:t>x</a:t>
            </a:r>
            <a:r>
              <a:rPr lang="en-US" dirty="0"/>
              <a:t> itself is on an emitting surface </a:t>
            </a:r>
            <a:br>
              <a:rPr lang="en-US" dirty="0"/>
            </a:br>
            <a:r>
              <a:rPr lang="en-US" dirty="0"/>
              <a:t>(i.e. if </a:t>
            </a:r>
            <a:r>
              <a:rPr lang="en-US" i="1" dirty="0"/>
              <a:t>x</a:t>
            </a:r>
            <a:r>
              <a:rPr lang="en-US" dirty="0"/>
              <a:t> is on a light source):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39825"/>
          </a:xfrm>
        </p:spPr>
        <p:txBody>
          <a:bodyPr/>
          <a:lstStyle/>
          <a:p>
            <a:r>
              <a:rPr lang="en-US" dirty="0"/>
              <a:t>Review: Reflection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492" name="Object 4"/>
              <p:cNvSpPr txBox="1"/>
              <p:nvPr/>
            </p:nvSpPr>
            <p:spPr bwMode="auto">
              <a:xfrm>
                <a:off x="1691680" y="3866257"/>
                <a:ext cx="5760640" cy="64737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efl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14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866257"/>
                <a:ext cx="5760640" cy="647377"/>
              </a:xfrm>
              <a:prstGeom prst="rect">
                <a:avLst/>
              </a:prstGeom>
              <a:blipFill>
                <a:blip r:embed="rId2"/>
                <a:stretch>
                  <a:fillRect l="-318" r="-106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cxnSpLocks/>
          </p:cNvCxnSpPr>
          <p:nvPr/>
        </p:nvCxnSpPr>
        <p:spPr>
          <a:xfrm flipV="1">
            <a:off x="1403648" y="4380371"/>
            <a:ext cx="583702" cy="94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17851" y="5376244"/>
            <a:ext cx="3222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Total outgoing radiance</a:t>
            </a:r>
          </a:p>
        </p:txBody>
      </p:sp>
      <p:cxnSp>
        <p:nvCxnSpPr>
          <p:cNvPr id="95" name="Straight Arrow Connector 94"/>
          <p:cNvCxnSpPr>
            <a:cxnSpLocks/>
          </p:cNvCxnSpPr>
          <p:nvPr/>
        </p:nvCxnSpPr>
        <p:spPr>
          <a:xfrm flipH="1">
            <a:off x="3995936" y="3216550"/>
            <a:ext cx="288032" cy="649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995936" y="2788203"/>
            <a:ext cx="2339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Emitted radiance</a:t>
            </a:r>
          </a:p>
        </p:txBody>
      </p:sp>
      <p:grpSp>
        <p:nvGrpSpPr>
          <p:cNvPr id="7" name="Group 97"/>
          <p:cNvGrpSpPr/>
          <p:nvPr/>
        </p:nvGrpSpPr>
        <p:grpSpPr>
          <a:xfrm>
            <a:off x="5539230" y="4407093"/>
            <a:ext cx="2494594" cy="1273497"/>
            <a:chOff x="5148064" y="5445224"/>
            <a:chExt cx="2494594" cy="1273497"/>
          </a:xfrm>
        </p:grpSpPr>
        <p:cxnSp>
          <p:nvCxnSpPr>
            <p:cNvPr id="99" name="Straight Arrow Connector 98"/>
            <p:cNvCxnSpPr/>
            <p:nvPr/>
          </p:nvCxnSpPr>
          <p:spPr>
            <a:xfrm flipH="1" flipV="1">
              <a:off x="5364088" y="5445224"/>
              <a:ext cx="144016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148064" y="5949280"/>
              <a:ext cx="24945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+mn-lt"/>
                </a:rPr>
                <a:t>Reflected radiance</a:t>
              </a:r>
              <a:br>
                <a:rPr lang="en-US" sz="2200" dirty="0">
                  <a:latin typeface="+mn-lt"/>
                </a:rPr>
              </a:br>
              <a:r>
                <a:rPr lang="en-US" sz="2200" dirty="0">
                  <a:latin typeface="+mn-lt"/>
                </a:rPr>
                <a:t>(previous slide)</a:t>
              </a:r>
            </a:p>
          </p:txBody>
        </p: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EBCCE78-0FE4-4BB1-9E5D-5D6E53A2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From the rendering equation to finite element radiosity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r>
              <a:rPr lang="en-US" dirty="0"/>
              <a:t>(Optional material)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6198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the area integral form of the RE</a:t>
            </a:r>
            <a:endParaRPr lang="cs-CZ" dirty="0"/>
          </a:p>
          <a:p>
            <a:endParaRPr lang="cs-CZ" dirty="0"/>
          </a:p>
          <a:p>
            <a:r>
              <a:rPr lang="en-US" dirty="0"/>
              <a:t>The Radiosity method</a:t>
            </a:r>
            <a:r>
              <a:rPr lang="cs-CZ" dirty="0"/>
              <a:t>– </a:t>
            </a:r>
            <a:r>
              <a:rPr lang="en-US" b="1" dirty="0"/>
              <a:t>assumptions</a:t>
            </a:r>
            <a:endParaRPr lang="cs-CZ" b="1" dirty="0"/>
          </a:p>
          <a:p>
            <a:pPr lvl="1"/>
            <a:endParaRPr lang="en-US" dirty="0"/>
          </a:p>
          <a:p>
            <a:pPr lvl="1"/>
            <a:r>
              <a:rPr lang="en-US" dirty="0"/>
              <a:t>Only diffuse surfaces</a:t>
            </a:r>
            <a:r>
              <a:rPr lang="cs-CZ" dirty="0"/>
              <a:t> (BRDF </a:t>
            </a:r>
            <a:r>
              <a:rPr lang="en-US" dirty="0"/>
              <a:t>constant in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Radiosity (i.e. radiant exitance) is spatially constant (flat) over  the individual elements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80743568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Diffuse surfaces only</a:t>
            </a:r>
            <a:endParaRPr lang="cs-CZ" b="1" dirty="0"/>
          </a:p>
          <a:p>
            <a:pPr lvl="1"/>
            <a:r>
              <a:rPr lang="en-US" dirty="0"/>
              <a:t>The </a:t>
            </a:r>
            <a:r>
              <a:rPr lang="cs-CZ" dirty="0"/>
              <a:t>BRDF </a:t>
            </a:r>
            <a:r>
              <a:rPr lang="en-US" dirty="0"/>
              <a:t>is constant in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b="1" dirty="0"/>
              <a:t>Outgoing radiance is independent of</a:t>
            </a:r>
            <a:r>
              <a:rPr lang="en-US" dirty="0"/>
              <a:t>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b="1" dirty="0">
                <a:latin typeface="Symbol" pitchFamily="18" charset="2"/>
              </a:rPr>
              <a:t> </a:t>
            </a:r>
            <a:r>
              <a:rPr lang="en-US" b="1" dirty="0">
                <a:latin typeface="Symbol" pitchFamily="18" charset="2"/>
              </a:rPr>
              <a:t>. </a:t>
            </a:r>
            <a:r>
              <a:rPr lang="en-US" dirty="0"/>
              <a:t>It is equal to radiosity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dirty="0"/>
              <a:t>divided by </a:t>
            </a:r>
            <a:r>
              <a:rPr lang="cs-CZ" dirty="0">
                <a:latin typeface="Symbol" pitchFamily="18" charset="2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941" name="Object 5"/>
              <p:cNvSpPr txBox="1"/>
              <p:nvPr/>
            </p:nvSpPr>
            <p:spPr bwMode="auto">
              <a:xfrm>
                <a:off x="684213" y="2636838"/>
                <a:ext cx="8051800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94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636838"/>
                <a:ext cx="8051800" cy="863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28650" y="4879975"/>
            <a:ext cx="7388225" cy="1473993"/>
            <a:chOff x="628650" y="4879975"/>
            <a:chExt cx="7388225" cy="1473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942" name="Object 6"/>
                <p:cNvSpPr txBox="1"/>
                <p:nvPr/>
              </p:nvSpPr>
              <p:spPr bwMode="auto">
                <a:xfrm>
                  <a:off x="628650" y="4879975"/>
                  <a:ext cx="7388225" cy="949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)⋅</m:t>
                        </m:r>
                        <m:nary>
                          <m:naryPr>
                            <m:limLoc m:val="undOvr"/>
                            <m:sup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)⋅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7942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650" y="4879975"/>
                  <a:ext cx="7388225" cy="9493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943" name="Object 7"/>
                <p:cNvSpPr txBox="1"/>
                <p:nvPr/>
              </p:nvSpPr>
              <p:spPr bwMode="auto">
                <a:xfrm>
                  <a:off x="4515196" y="5907881"/>
                  <a:ext cx="1536700" cy="4460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94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5196" y="5907881"/>
                  <a:ext cx="1536700" cy="4460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211911" y="4638480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992107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Spatially constant (flat) radiosity</a:t>
            </a:r>
            <a:r>
              <a:rPr lang="cs-CZ" dirty="0"/>
              <a:t>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b="1" dirty="0"/>
              <a:t>of the contributing surface elements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4" name="Object 4"/>
              <p:cNvSpPr txBox="1"/>
              <p:nvPr/>
            </p:nvSpPr>
            <p:spPr bwMode="auto">
              <a:xfrm>
                <a:off x="1259632" y="2575465"/>
                <a:ext cx="6840538" cy="12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↔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) 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89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575465"/>
                <a:ext cx="6840538" cy="1282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4666467"/>
            <a:ext cx="3725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Radiosity of the </a:t>
            </a:r>
            <a:r>
              <a:rPr lang="cs-CZ" sz="2200" i="1" dirty="0">
                <a:latin typeface="+mj-lt"/>
              </a:rPr>
              <a:t>j</a:t>
            </a:r>
            <a:r>
              <a:rPr lang="cs-CZ" sz="2200" dirty="0">
                <a:latin typeface="+mj-lt"/>
              </a:rPr>
              <a:t>-</a:t>
            </a:r>
            <a:r>
              <a:rPr lang="en-US" sz="2200" dirty="0" err="1">
                <a:latin typeface="+mj-lt"/>
              </a:rPr>
              <a:t>th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element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Geometry factor between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surface element </a:t>
            </a:r>
            <a:r>
              <a:rPr lang="cs-CZ" sz="2200" i="1" dirty="0">
                <a:latin typeface="+mj-lt"/>
              </a:rPr>
              <a:t>j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and point </a:t>
            </a:r>
            <a:r>
              <a:rPr lang="cs-CZ" sz="2200" i="1" dirty="0">
                <a:latin typeface="+mj-lt"/>
              </a:rPr>
              <a:t>x</a:t>
            </a:r>
            <a:endParaRPr lang="en-US" sz="2200" i="1" dirty="0">
              <a:latin typeface="+mj-lt"/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85491371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Spatially constant (flat) radiosity of the </a:t>
            </a:r>
            <a:r>
              <a:rPr lang="en-US" b="1" dirty="0"/>
              <a:t>receiving surface element </a:t>
            </a:r>
            <a:r>
              <a:rPr lang="cs-CZ" i="1" dirty="0"/>
              <a:t>i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Average radiosity over the element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5" name="Object 5"/>
              <p:cNvSpPr txBox="1"/>
              <p:nvPr/>
            </p:nvSpPr>
            <p:spPr bwMode="auto">
              <a:xfrm>
                <a:off x="150813" y="2852738"/>
                <a:ext cx="6581775" cy="218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limLoc m:val="undOvr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supHide m:val="on"/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↔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) 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 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896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3" y="2852738"/>
                <a:ext cx="6581775" cy="2187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313538" y="3186563"/>
            <a:ext cx="264791" cy="3481952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7" name="Object 7"/>
              <p:cNvSpPr txBox="1"/>
              <p:nvPr/>
            </p:nvSpPr>
            <p:spPr bwMode="auto">
              <a:xfrm>
                <a:off x="3872511" y="5238627"/>
                <a:ext cx="439738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896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2511" y="5238627"/>
                <a:ext cx="439738" cy="555625"/>
              </a:xfrm>
              <a:prstGeom prst="rect">
                <a:avLst/>
              </a:prstGeom>
              <a:blipFill>
                <a:blip r:embed="rId4"/>
                <a:stretch>
                  <a:fillRect l="-2778"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283968" y="5257800"/>
            <a:ext cx="2037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en-US" sz="2400" dirty="0">
                <a:latin typeface="+mj-lt"/>
              </a:rPr>
              <a:t>form factor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54857" y="3770156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8" name="Equation" r:id="rId5" imgW="253890" imgH="241195" progId="">
                    <p:embed/>
                  </p:oleObj>
                </mc:Choice>
                <mc:Fallback>
                  <p:oleObj name="Equation" r:id="rId5" imgW="253890" imgH="241195" progId="">
                    <p:embed/>
                    <p:pic>
                      <p:nvPicPr>
                        <p:cNvPr id="1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9" name="Equation" r:id="rId7" imgW="152334" imgH="228501" progId="">
                    <p:embed/>
                  </p:oleObj>
                </mc:Choice>
                <mc:Fallback>
                  <p:oleObj name="Equation" r:id="rId7" imgW="152334" imgH="228501" progId="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0" name="Equation" r:id="rId9" imgW="164957" imgH="241091" progId="">
                    <p:embed/>
                  </p:oleObj>
                </mc:Choice>
                <mc:Fallback>
                  <p:oleObj name="Equation" r:id="rId9" imgW="164957" imgH="241091" progId="">
                    <p:embed/>
                    <p:pic>
                      <p:nvPicPr>
                        <p:cNvPr id="1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1" name="Equation" r:id="rId11" imgW="228600" imgH="228600" progId="">
                    <p:embed/>
                  </p:oleObj>
                </mc:Choice>
                <mc:Fallback>
                  <p:oleObj name="Equation" r:id="rId11" imgW="228600" imgH="228600" progId="">
                    <p:embed/>
                    <p:pic>
                      <p:nvPicPr>
                        <p:cNvPr id="1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2" name="Equation" r:id="rId13" imgW="190417" imgH="241195" progId="">
                    <p:embed/>
                  </p:oleObj>
                </mc:Choice>
                <mc:Fallback>
                  <p:oleObj name="Equation" r:id="rId13" imgW="190417" imgH="241195" progId="">
                    <p:embed/>
                    <p:pic>
                      <p:nvPicPr>
                        <p:cNvPr id="2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3" name="Equation" r:id="rId15" imgW="165028" imgH="228501" progId="">
                    <p:embed/>
                  </p:oleObj>
                </mc:Choice>
                <mc:Fallback>
                  <p:oleObj name="Equation" r:id="rId15" imgW="165028" imgH="228501" progId="">
                    <p:embed/>
                    <p:pic>
                      <p:nvPicPr>
                        <p:cNvPr id="2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125824124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radiosity equation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System of linear equations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Form factors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: the radiosity method is nothing but a way to solve the RE under a specific set of assumptions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88" name="Object 4"/>
              <p:cNvSpPr txBox="1"/>
              <p:nvPr/>
            </p:nvSpPr>
            <p:spPr bwMode="auto">
              <a:xfrm>
                <a:off x="2884488" y="2190750"/>
                <a:ext cx="3362325" cy="10223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998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4488" y="2190750"/>
                <a:ext cx="3362325" cy="10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/>
              <p:cNvSpPr txBox="1"/>
              <p:nvPr/>
            </p:nvSpPr>
            <p:spPr bwMode="auto">
              <a:xfrm>
                <a:off x="2262188" y="3860800"/>
                <a:ext cx="4686300" cy="1081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limLoc m:val="undOvr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↔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) 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188" y="3860800"/>
                <a:ext cx="4686300" cy="108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25257755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Radiosity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en-US" b="1" dirty="0"/>
              <a:t>Classical radiosity</a:t>
            </a:r>
            <a:endParaRPr lang="cs-CZ" b="1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Form facto calculation</a:t>
            </a:r>
            <a:r>
              <a:rPr lang="cs-CZ" dirty="0"/>
              <a:t> (</a:t>
            </a:r>
            <a:r>
              <a:rPr lang="en-US" dirty="0"/>
              <a:t>Monte Carlo, </a:t>
            </a:r>
            <a:r>
              <a:rPr lang="en-US" dirty="0" err="1"/>
              <a:t>hemicube</a:t>
            </a:r>
            <a:r>
              <a:rPr lang="cs-CZ" dirty="0"/>
              <a:t>, …)</a:t>
            </a:r>
            <a:endParaRPr lang="en-US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Solve the linear system </a:t>
            </a:r>
            <a:r>
              <a:rPr lang="cs-CZ" dirty="0"/>
              <a:t>(</a:t>
            </a:r>
            <a:r>
              <a:rPr lang="en-US" dirty="0"/>
              <a:t>Gathering, Shooting</a:t>
            </a:r>
            <a:r>
              <a:rPr lang="cs-CZ" dirty="0"/>
              <a:t>, …)</a:t>
            </a:r>
          </a:p>
          <a:p>
            <a:r>
              <a:rPr lang="en-US" b="1" dirty="0"/>
              <a:t>Stochastic radiosity</a:t>
            </a:r>
            <a:endParaRPr lang="cs-CZ" b="1" dirty="0"/>
          </a:p>
          <a:p>
            <a:pPr lvl="1"/>
            <a:r>
              <a:rPr lang="en-US" dirty="0"/>
              <a:t>Avoids explicit calculation of form factors</a:t>
            </a:r>
            <a:endParaRPr lang="cs-CZ" dirty="0"/>
          </a:p>
          <a:p>
            <a:pPr lvl="1"/>
            <a:r>
              <a:rPr lang="cs-CZ" dirty="0"/>
              <a:t>Metoda </a:t>
            </a:r>
            <a:r>
              <a:rPr lang="en-US" dirty="0"/>
              <a:t>Monte Carlo</a:t>
            </a:r>
          </a:p>
          <a:p>
            <a:r>
              <a:rPr lang="en-US" b="1" dirty="0"/>
              <a:t>Radiosity is not practical, not used anymore</a:t>
            </a:r>
            <a:endParaRPr lang="cs-CZ" b="1" dirty="0"/>
          </a:p>
          <a:p>
            <a:pPr lvl="1"/>
            <a:r>
              <a:rPr lang="en-US" dirty="0"/>
              <a:t>Scene subdivision </a:t>
            </a:r>
            <a:r>
              <a:rPr lang="cs-CZ" dirty="0"/>
              <a:t>-&gt; </a:t>
            </a:r>
            <a:r>
              <a:rPr lang="en-US" dirty="0"/>
              <a:t>sensitive to the quality of the geometry model (but in reality, models are always broken)</a:t>
            </a:r>
            <a:endParaRPr lang="cs-CZ" dirty="0"/>
          </a:p>
          <a:p>
            <a:pPr lvl="1"/>
            <a:r>
              <a:rPr lang="en-US" dirty="0"/>
              <a:t>High memory consumption, complex implementation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32546579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75121" y="4036401"/>
            <a:ext cx="3816424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en-US" dirty="0"/>
              <a:t>Where does the incoming </a:t>
            </a:r>
            <a:r>
              <a:rPr lang="cs-CZ" dirty="0"/>
              <a:t>radiance</a:t>
            </a:r>
            <a:r>
              <a:rPr lang="en-US" dirty="0"/>
              <a:t>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) </a:t>
            </a:r>
            <a:r>
              <a:rPr lang="en-US" dirty="0"/>
              <a:t>come from, really</a:t>
            </a:r>
            <a:r>
              <a:rPr lang="cs-CZ" dirty="0"/>
              <a:t>?</a:t>
            </a:r>
          </a:p>
          <a:p>
            <a:pPr lvl="1"/>
            <a:r>
              <a:rPr lang="en-US" dirty="0"/>
              <a:t>From other places in the scene!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 flipV="1">
            <a:off x="5263151" y="5764602"/>
            <a:ext cx="2177560" cy="2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V="1">
            <a:off x="7498979" y="4180425"/>
            <a:ext cx="0" cy="12522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 flipV="1">
            <a:off x="6343271" y="4865225"/>
            <a:ext cx="1028805" cy="827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74" name="Object 10"/>
              <p:cNvSpPr txBox="1"/>
              <p:nvPr/>
            </p:nvSpPr>
            <p:spPr bwMode="auto">
              <a:xfrm>
                <a:off x="1259632" y="3128367"/>
                <a:ext cx="5083639" cy="5730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ay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487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128367"/>
                <a:ext cx="5083639" cy="573087"/>
              </a:xfrm>
              <a:prstGeom prst="rect">
                <a:avLst/>
              </a:prstGeom>
              <a:blipFill>
                <a:blip r:embed="rId2"/>
                <a:stretch>
                  <a:fillRect l="-478" b="-309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055312" y="4262721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Ray casting function</a:t>
            </a:r>
            <a:endParaRPr lang="en-US" sz="2200" dirty="0">
              <a:latin typeface="+mj-lt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3866119" y="3663965"/>
            <a:ext cx="252028" cy="712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99840" y="5676013"/>
            <a:ext cx="0" cy="16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04283" y="4775531"/>
            <a:ext cx="173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42E26F-FB58-44ED-8E3B-98A2274AEFC4}"/>
              </a:ext>
            </a:extLst>
          </p:cNvPr>
          <p:cNvCxnSpPr>
            <a:cxnSpLocks/>
          </p:cNvCxnSpPr>
          <p:nvPr/>
        </p:nvCxnSpPr>
        <p:spPr>
          <a:xfrm>
            <a:off x="3785258" y="3624612"/>
            <a:ext cx="1229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880DD8-8C2C-4534-80AA-C6672C3F792E}"/>
                  </a:ext>
                </a:extLst>
              </p:cNvPr>
              <p:cNvSpPr/>
              <p:nvPr/>
            </p:nvSpPr>
            <p:spPr>
              <a:xfrm>
                <a:off x="7620139" y="4557186"/>
                <a:ext cx="11714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880DD8-8C2C-4534-80AA-C6672C3F7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39" y="4557186"/>
                <a:ext cx="1171406" cy="369332"/>
              </a:xfrm>
              <a:prstGeom prst="rect">
                <a:avLst/>
              </a:prstGeom>
              <a:blipFill>
                <a:blip r:embed="rId3"/>
                <a:stretch>
                  <a:fillRect r="-78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0A6501-FAC9-45C6-90BA-A6D8DE4AA9A0}"/>
                  </a:ext>
                </a:extLst>
              </p:cNvPr>
              <p:cNvSpPr/>
              <p:nvPr/>
            </p:nvSpPr>
            <p:spPr>
              <a:xfrm>
                <a:off x="6072566" y="5793220"/>
                <a:ext cx="454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0A6501-FAC9-45C6-90BA-A6D8DE4AA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566" y="5793220"/>
                <a:ext cx="4545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C7B0B1-FD05-461A-936D-0857F399D8DE}"/>
                  </a:ext>
                </a:extLst>
              </p:cNvPr>
              <p:cNvSpPr/>
              <p:nvPr/>
            </p:nvSpPr>
            <p:spPr>
              <a:xfrm>
                <a:off x="4996737" y="4406199"/>
                <a:ext cx="2587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C7B0B1-FD05-461A-936D-0857F399D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737" y="4406199"/>
                <a:ext cx="258795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9C525F-00D6-4317-8027-85CF270CF714}"/>
                  </a:ext>
                </a:extLst>
              </p:cNvPr>
              <p:cNvSpPr/>
              <p:nvPr/>
            </p:nvSpPr>
            <p:spPr>
              <a:xfrm>
                <a:off x="5014703" y="5282560"/>
                <a:ext cx="1363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9C525F-00D6-4317-8027-85CF270CF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703" y="5282560"/>
                <a:ext cx="1363322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04BBE-80F6-4817-9BCD-65BD2074F543}"/>
                  </a:ext>
                </a:extLst>
              </p:cNvPr>
              <p:cNvSpPr/>
              <p:nvPr/>
            </p:nvSpPr>
            <p:spPr>
              <a:xfrm>
                <a:off x="5391255" y="4787061"/>
                <a:ext cx="668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04BBE-80F6-4817-9BCD-65BD2074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255" y="4787061"/>
                <a:ext cx="66877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US" dirty="0"/>
              <a:t>Plug for</a:t>
            </a:r>
            <a:r>
              <a:rPr lang="cs-CZ" dirty="0"/>
              <a:t>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baseline="-25000" dirty="0"/>
              <a:t>  </a:t>
            </a:r>
            <a:r>
              <a:rPr lang="en-US" dirty="0"/>
              <a:t>into the reflection equation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  <a:p>
            <a:r>
              <a:rPr lang="en-US" dirty="0"/>
              <a:t>Incoming radiance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 </a:t>
            </a:r>
            <a:r>
              <a:rPr lang="en-US" dirty="0"/>
              <a:t>drops out</a:t>
            </a:r>
            <a:endParaRPr lang="cs-CZ" dirty="0"/>
          </a:p>
          <a:p>
            <a:endParaRPr lang="en-US" dirty="0"/>
          </a:p>
          <a:p>
            <a:r>
              <a:rPr lang="en-US" dirty="0"/>
              <a:t>Outgoing radiance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 </a:t>
            </a:r>
            <a:r>
              <a:rPr lang="en-US" dirty="0"/>
              <a:t>at </a:t>
            </a:r>
            <a:r>
              <a:rPr lang="en-US" i="1" dirty="0"/>
              <a:t>x</a:t>
            </a:r>
            <a:r>
              <a:rPr lang="en-US" dirty="0"/>
              <a:t> is described in terms of </a:t>
            </a:r>
            <a:r>
              <a:rPr lang="cs-CZ" i="1" dirty="0"/>
              <a:t>L</a:t>
            </a:r>
            <a:r>
              <a:rPr lang="en-US" baseline="-25000" dirty="0"/>
              <a:t>out</a:t>
            </a:r>
            <a:r>
              <a:rPr lang="cs-CZ" dirty="0"/>
              <a:t> </a:t>
            </a:r>
            <a:r>
              <a:rPr lang="en-US" dirty="0"/>
              <a:t>at other points in the scene</a:t>
            </a:r>
          </a:p>
          <a:p>
            <a:pPr lvl="1"/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E923F12B-1EE0-40C8-8356-042D5B0FBFC7}"/>
                  </a:ext>
                </a:extLst>
              </p:cNvPr>
              <p:cNvSpPr txBox="1"/>
              <p:nvPr/>
            </p:nvSpPr>
            <p:spPr bwMode="auto">
              <a:xfrm>
                <a:off x="179512" y="2420888"/>
                <a:ext cx="8856984" cy="12993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		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ray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)⋅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func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E923F12B-1EE0-40C8-8356-042D5B0FB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420888"/>
                <a:ext cx="8856984" cy="1299331"/>
              </a:xfrm>
              <a:prstGeom prst="rect">
                <a:avLst/>
              </a:prstGeom>
              <a:blipFill>
                <a:blip r:embed="rId2"/>
                <a:stretch>
                  <a:fillRect t="-1408" b="-50235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136904" cy="4530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Removed the subscript “</a:t>
            </a:r>
            <a:r>
              <a:rPr lang="cs-CZ" dirty="0"/>
              <a:t>o</a:t>
            </a:r>
            <a:r>
              <a:rPr lang="en-US" dirty="0" err="1"/>
              <a:t>ut</a:t>
            </a:r>
            <a:r>
              <a:rPr lang="en-US" dirty="0"/>
              <a:t>”</a:t>
            </a:r>
            <a:r>
              <a:rPr lang="cs-CZ" dirty="0"/>
              <a:t> </a:t>
            </a:r>
            <a:r>
              <a:rPr lang="en-US" dirty="0"/>
              <a:t>from the outgoing radiance for brevity</a:t>
            </a:r>
            <a:endParaRPr lang="cs-CZ" dirty="0"/>
          </a:p>
          <a:p>
            <a:r>
              <a:rPr lang="en-US" dirty="0"/>
              <a:t>The RE describes the steady state </a:t>
            </a:r>
            <a:r>
              <a:rPr lang="cs-CZ" dirty="0"/>
              <a:t>= </a:t>
            </a:r>
            <a:r>
              <a:rPr lang="en-US" b="1" dirty="0"/>
              <a:t>energy balance</a:t>
            </a:r>
            <a:r>
              <a:rPr lang="en-US" dirty="0"/>
              <a:t> in the scene</a:t>
            </a:r>
            <a:endParaRPr lang="cs-CZ" dirty="0"/>
          </a:p>
          <a:p>
            <a:r>
              <a:rPr lang="en-US" b="1" dirty="0"/>
              <a:t>Rendering</a:t>
            </a:r>
            <a:r>
              <a:rPr lang="cs-CZ" dirty="0"/>
              <a:t> = </a:t>
            </a:r>
            <a:r>
              <a:rPr lang="en-US" dirty="0"/>
              <a:t>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 </a:t>
            </a:r>
            <a:r>
              <a:rPr lang="en-US" dirty="0"/>
              <a:t>for all points visible through pixels, such that it fulfils the rendering equation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84976" cy="129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D70162A-EEBA-491A-B56C-8EF738F01021}"/>
                  </a:ext>
                </a:extLst>
              </p:cNvPr>
              <p:cNvSpPr txBox="1"/>
              <p:nvPr/>
            </p:nvSpPr>
            <p:spPr bwMode="auto">
              <a:xfrm>
                <a:off x="323528" y="1844824"/>
                <a:ext cx="8856984" cy="12993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	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ray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)⋅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func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D70162A-EEBA-491A-B56C-8EF738F01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844824"/>
                <a:ext cx="8856984" cy="1299331"/>
              </a:xfrm>
              <a:prstGeom prst="rect">
                <a:avLst/>
              </a:prstGeom>
              <a:blipFill>
                <a:blip r:embed="rId2"/>
                <a:stretch>
                  <a:fillRect t="-1408" b="-50235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2132856"/>
            <a:ext cx="7272337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>
                <a:latin typeface="+mj-lt"/>
              </a:rPr>
              <a:t>Reflection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Describes </a:t>
            </a:r>
            <a:r>
              <a:rPr lang="en-US" sz="2200" b="1" dirty="0">
                <a:latin typeface="+mj-lt"/>
              </a:rPr>
              <a:t>local light reflection</a:t>
            </a:r>
            <a:r>
              <a:rPr lang="en-US" sz="2200" dirty="0">
                <a:latin typeface="+mj-lt"/>
              </a:rPr>
              <a:t> at a single point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Integral that can be used to calculate the outgoing radiance if we know the incoming radiance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437112"/>
            <a:ext cx="7920880" cy="17996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>
                <a:latin typeface="+mj-lt"/>
              </a:rPr>
              <a:t>Rendering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Condition on the </a:t>
            </a:r>
            <a:r>
              <a:rPr lang="en-US" sz="2200" b="1" dirty="0">
                <a:latin typeface="+mj-lt"/>
              </a:rPr>
              <a:t>global distribution of light</a:t>
            </a:r>
            <a:r>
              <a:rPr lang="en-US" sz="2200" dirty="0">
                <a:latin typeface="+mj-lt"/>
              </a:rPr>
              <a:t> in scene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Integral equation </a:t>
            </a:r>
            <a:r>
              <a:rPr lang="cs-CZ" sz="2200" dirty="0">
                <a:latin typeface="+mj-lt"/>
              </a:rPr>
              <a:t>– </a:t>
            </a:r>
            <a:r>
              <a:rPr lang="en-US" sz="2200" dirty="0">
                <a:latin typeface="+mj-lt"/>
              </a:rPr>
              <a:t>unknown quantity </a:t>
            </a:r>
            <a:r>
              <a:rPr lang="cs-CZ" sz="2200" i="1" dirty="0">
                <a:latin typeface="+mj-lt"/>
              </a:rPr>
              <a:t>L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on both sides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/>
              <a:t>Reflection equation </a:t>
            </a:r>
            <a:r>
              <a:rPr lang="cs-CZ" dirty="0"/>
              <a:t>vs.  </a:t>
            </a:r>
            <a:br>
              <a:rPr lang="cs-CZ" dirty="0"/>
            </a:br>
            <a:r>
              <a:rPr lang="cs-CZ" dirty="0"/>
              <a:t>				</a:t>
            </a:r>
            <a:r>
              <a:rPr lang="en-US" dirty="0"/>
              <a:t>Rendering equation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Similar form – different meaning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76D996-DAD5-4365-B013-CF7B077C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 – </a:t>
            </a:r>
            <a:r>
              <a:rPr lang="en-US" dirty="0" err="1"/>
              <a:t>Kajiya</a:t>
            </a:r>
            <a:r>
              <a:rPr lang="cs-CZ" dirty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5648</TotalTime>
  <Words>2514</Words>
  <Application>Microsoft Office PowerPoint</Application>
  <PresentationFormat>On-screen Show (4:3)</PresentationFormat>
  <Paragraphs>390</Paragraphs>
  <Slides>46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Cambria Math</vt:lpstr>
      <vt:lpstr>Garamond</vt:lpstr>
      <vt:lpstr>Georgia</vt:lpstr>
      <vt:lpstr>Lucida Console</vt:lpstr>
      <vt:lpstr>Symbol</vt:lpstr>
      <vt:lpstr>Times New Roman CE</vt:lpstr>
      <vt:lpstr>Wingdings</vt:lpstr>
      <vt:lpstr>Hrany</vt:lpstr>
      <vt:lpstr>Equation</vt:lpstr>
      <vt:lpstr>Rovnice</vt:lpstr>
      <vt:lpstr>Computer graphics III –  Rendering equation and its solution</vt:lpstr>
      <vt:lpstr>Goal: Global illumination (GI)</vt:lpstr>
      <vt:lpstr>Review: Reflection equation</vt:lpstr>
      <vt:lpstr>Review: Reflection equation</vt:lpstr>
      <vt:lpstr>From local reflection to global light transport</vt:lpstr>
      <vt:lpstr>From local reflection to global light transport</vt:lpstr>
      <vt:lpstr>Rendering equation</vt:lpstr>
      <vt:lpstr>Reflection equation vs.       Rendering equation</vt:lpstr>
      <vt:lpstr>Rendering Equation – Kajiya 1986</vt:lpstr>
      <vt:lpstr>Path tracing sketch </vt:lpstr>
      <vt:lpstr>Recursive unwinding of the RE</vt:lpstr>
      <vt:lpstr>Path tracing, v. 0.1</vt:lpstr>
      <vt:lpstr>PowerPoint Presentation</vt:lpstr>
      <vt:lpstr>The operator form of the RE</vt:lpstr>
      <vt:lpstr>RE is a Fredhom integral equation of the 2nd kind</vt:lpstr>
      <vt:lpstr>Linear operators</vt:lpstr>
      <vt:lpstr>Transport operator </vt:lpstr>
      <vt:lpstr>Solution of the RE in the operator form </vt:lpstr>
      <vt:lpstr>Expansion of the rendering equation</vt:lpstr>
      <vt:lpstr>Expansion of the rendering equation</vt:lpstr>
      <vt:lpstr>A different derivation of the Neumann series</vt:lpstr>
      <vt:lpstr>Rendering equation</vt:lpstr>
      <vt:lpstr>Progressive approximation</vt:lpstr>
      <vt:lpstr>Progressive approximation</vt:lpstr>
      <vt:lpstr>Contractivity of T</vt:lpstr>
      <vt:lpstr>Alright, so what have we achieved?</vt:lpstr>
      <vt:lpstr>Paths vs. recursion: Same thing, depends on how we look at it</vt:lpstr>
      <vt:lpstr>Recursive unwinding of the RE</vt:lpstr>
      <vt:lpstr>Path tracing, v. 2012, Arnold Renderer</vt:lpstr>
      <vt:lpstr>PowerPoint Presentation</vt:lpstr>
      <vt:lpstr>Angular and Area form of the rendering equation</vt:lpstr>
      <vt:lpstr>Angular integral form of the RE</vt:lpstr>
      <vt:lpstr>Going from angular to area form</vt:lpstr>
      <vt:lpstr>Area integral form of the RE</vt:lpstr>
      <vt:lpstr>Angular integral form</vt:lpstr>
      <vt:lpstr>Area integral form</vt:lpstr>
      <vt:lpstr>Most rendering algorithms = (approximate) solution of the RE </vt:lpstr>
      <vt:lpstr>Most rendering algorithms = (approximate) solution of the RE </vt:lpstr>
      <vt:lpstr>Most rendering algorithms = (approximate) solution of the RE </vt:lpstr>
      <vt:lpstr>From the rendering equation to finite element radiosity  </vt:lpstr>
      <vt:lpstr>From the RE to radiosity</vt:lpstr>
      <vt:lpstr>From the RE to radiosity</vt:lpstr>
      <vt:lpstr>From the RE to radiosity</vt:lpstr>
      <vt:lpstr>From the RE to radiosity</vt:lpstr>
      <vt:lpstr>Classic radiosity equation</vt:lpstr>
      <vt:lpstr>Radiosity method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Rendering equation and its solution - Computer graphics III (NPGR010)</dc:title>
  <dc:creator>Jaroslav Křivánek</dc:creator>
  <cp:lastModifiedBy>Jaroslav Krivanek</cp:lastModifiedBy>
  <cp:revision>3264</cp:revision>
  <cp:lastPrinted>2017-11-22T09:31:03Z</cp:lastPrinted>
  <dcterms:created xsi:type="dcterms:W3CDTF">2006-11-17T09:10:54Z</dcterms:created>
  <dcterms:modified xsi:type="dcterms:W3CDTF">2019-11-18T18:27:10Z</dcterms:modified>
</cp:coreProperties>
</file>